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35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200" b="0" i="0" u="none" strike="noStrike" cap="none" spc="44" normalizeH="0" baseline="0">
        <a:ln>
          <a:noFill/>
        </a:ln>
        <a:solidFill>
          <a:schemeClr val="accent1">
            <a:satOff val="74278"/>
            <a:lumOff val="-33241"/>
          </a:schemeClr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3942"/>
              <a:lumOff val="17322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0EAF0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chemeClr val="accent6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84F64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chemeClr val="accent6"/>
        </a:fontRef>
        <a:schemeClr val="accent6"/>
      </a:tcTxStyle>
      <a:tcStyle>
        <a:tcBdr>
          <a:left>
            <a:ln w="12700" cap="flat">
              <a:solidFill>
                <a:srgbClr val="084F64"/>
              </a:solidFill>
              <a:prstDash val="solid"/>
              <a:miter lim="400000"/>
            </a:ln>
          </a:left>
          <a:right>
            <a:ln w="12700" cap="flat">
              <a:solidFill>
                <a:srgbClr val="084F64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84F64"/>
              </a:solidFill>
              <a:prstDash val="solid"/>
              <a:miter lim="400000"/>
            </a:ln>
          </a:bottom>
          <a:insideH>
            <a:ln w="12700" cap="flat">
              <a:solidFill>
                <a:srgbClr val="084F64"/>
              </a:solidFill>
              <a:prstDash val="solid"/>
              <a:miter lim="400000"/>
            </a:ln>
          </a:insideH>
          <a:insideV>
            <a:ln w="12700" cap="flat">
              <a:solidFill>
                <a:srgbClr val="084F64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35454"/>
              <a:satOff val="2115"/>
              <a:lumOff val="45487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254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25400" cap="flat">
              <a:solidFill>
                <a:srgbClr val="3D3E3E"/>
              </a:solidFill>
              <a:prstDash val="solid"/>
              <a:miter lim="400000"/>
            </a:ln>
          </a:top>
          <a:bottom>
            <a:ln w="127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E4E61"/>
      </a:tcTxStyle>
      <a:tcStyle>
        <a:tcBdr>
          <a:left>
            <a:ln w="12700" cap="flat">
              <a:solidFill>
                <a:srgbClr val="3D3E3E"/>
              </a:solidFill>
              <a:prstDash val="solid"/>
              <a:miter lim="400000"/>
            </a:ln>
          </a:left>
          <a:right>
            <a:ln w="12700" cap="flat">
              <a:solidFill>
                <a:srgbClr val="3D3E3E"/>
              </a:solidFill>
              <a:prstDash val="solid"/>
              <a:miter lim="400000"/>
            </a:ln>
          </a:right>
          <a:top>
            <a:ln w="12700" cap="flat">
              <a:solidFill>
                <a:srgbClr val="3D3E3E"/>
              </a:solidFill>
              <a:prstDash val="solid"/>
              <a:miter lim="400000"/>
            </a:ln>
          </a:top>
          <a:bottom>
            <a:ln w="25400" cap="flat">
              <a:solidFill>
                <a:srgbClr val="3D3E3E"/>
              </a:solidFill>
              <a:prstDash val="solid"/>
              <a:miter lim="400000"/>
            </a:ln>
          </a:bottom>
          <a:insideH>
            <a:ln w="12700" cap="flat">
              <a:solidFill>
                <a:srgbClr val="3D3E3E"/>
              </a:solidFill>
              <a:prstDash val="solid"/>
              <a:miter lim="400000"/>
            </a:ln>
          </a:insideH>
          <a:insideV>
            <a:ln w="12700" cap="flat">
              <a:solidFill>
                <a:srgbClr val="3D3E3E"/>
              </a:solidFill>
              <a:prstDash val="solid"/>
              <a:miter lim="400000"/>
            </a:ln>
          </a:insideV>
        </a:tcBdr>
        <a:fill>
          <a:solidFill>
            <a:srgbClr val="DBE6A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C526A"/>
              </a:solidFill>
              <a:prstDash val="solid"/>
              <a:miter lim="400000"/>
            </a:ln>
          </a:left>
          <a:right>
            <a:ln w="254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CB5B2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C526A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3B3B3B"/>
              </a:solidFill>
              <a:prstDash val="solid"/>
              <a:miter lim="400000"/>
            </a:ln>
          </a:left>
          <a:right>
            <a:ln w="12700" cap="flat">
              <a:solidFill>
                <a:srgbClr val="3B3B3B"/>
              </a:solidFill>
              <a:prstDash val="solid"/>
              <a:miter lim="400000"/>
            </a:ln>
          </a:right>
          <a:top>
            <a:ln w="12700" cap="flat">
              <a:solidFill>
                <a:srgbClr val="5C526A"/>
              </a:solidFill>
              <a:prstDash val="solid"/>
              <a:miter lim="400000"/>
            </a:ln>
          </a:top>
          <a:bottom>
            <a:ln w="25400" cap="flat">
              <a:solidFill>
                <a:srgbClr val="3B3B3B"/>
              </a:solidFill>
              <a:prstDash val="solid"/>
              <a:miter lim="400000"/>
            </a:ln>
          </a:bottom>
          <a:insideH>
            <a:ln w="12700" cap="flat">
              <a:solidFill>
                <a:srgbClr val="3B3B3B"/>
              </a:solidFill>
              <a:prstDash val="solid"/>
              <a:miter lim="400000"/>
            </a:ln>
          </a:insideH>
          <a:insideV>
            <a:ln w="12700" cap="flat">
              <a:solidFill>
                <a:srgbClr val="3B3B3B"/>
              </a:solidFill>
              <a:prstDash val="solid"/>
              <a:miter lim="400000"/>
            </a:ln>
          </a:insideV>
        </a:tcBdr>
        <a:fill>
          <a:solidFill>
            <a:srgbClr val="C16E6A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CDCECC"/>
          </a:solidFill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D2F24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1" d="100"/>
          <a:sy n="31" d="100"/>
        </p:scale>
        <p:origin x="48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914400">
              <a:lnSpc>
                <a:spcPct val="90000"/>
              </a:lnSpc>
              <a:defRPr sz="1200" b="1" cap="all" spc="36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pPr>
            <a:r>
              <a:t>2010/12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月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主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811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sz="2112" b="0" cap="all" spc="84"/>
            </a:lvl1pPr>
          </a:lstStyle>
          <a:p>
            <a:r>
              <a:t>主題</a:t>
            </a:r>
          </a:p>
        </p:txBody>
      </p:sp>
      <p:sp>
        <p:nvSpPr>
          <p:cNvPr id="16" name="地點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82372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sz="2112" b="0" cap="all" spc="84"/>
            </a:lvl1pPr>
          </a:lstStyle>
          <a:p>
            <a:r>
              <a:t>地點</a:t>
            </a:r>
          </a:p>
        </p:txBody>
      </p:sp>
      <p:sp>
        <p:nvSpPr>
          <p:cNvPr id="17" name="作者和日期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6946900" y="12233909"/>
            <a:ext cx="10490200" cy="706629"/>
          </a:xfrm>
          <a:prstGeom prst="rect">
            <a:avLst/>
          </a:prstGeom>
        </p:spPr>
        <p:txBody>
          <a:bodyPr anchor="t"/>
          <a:lstStyle>
            <a:lvl1pPr defTabSz="554990">
              <a:defRPr sz="3420" spc="102"/>
            </a:lvl1pPr>
          </a:lstStyle>
          <a:p>
            <a:r>
              <a:t>作者和日期</a:t>
            </a:r>
          </a:p>
        </p:txBody>
      </p:sp>
      <p:sp>
        <p:nvSpPr>
          <p:cNvPr id="18" name="簡報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簡報標題</a:t>
            </a:r>
          </a:p>
        </p:txBody>
      </p:sp>
      <p:sp>
        <p:nvSpPr>
          <p:cNvPr id="19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聲明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2800" y="4337484"/>
            <a:ext cx="20205700" cy="4699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sz="9000" cap="all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聲明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2" name="線條"/>
          <p:cNvSpPr/>
          <p:nvPr/>
        </p:nvSpPr>
        <p:spPr>
          <a:xfrm>
            <a:off x="766879" y="952500"/>
            <a:ext cx="22850242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3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重要事實">
    <p:bg>
      <p:bgPr>
        <a:solidFill>
          <a:srgbClr val="F3F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1509784"/>
            <a:ext cx="20205700" cy="6852293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sz="25000" cap="all" spc="75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詳細資訊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2800" y="8407994"/>
            <a:ext cx="20205700" cy="694056"/>
          </a:xfrm>
          <a:prstGeom prst="rect">
            <a:avLst/>
          </a:prstGeom>
        </p:spPr>
        <p:txBody>
          <a:bodyPr anchor="t"/>
          <a:lstStyle>
            <a:lvl1pPr defTabSz="560831">
              <a:defRPr sz="3359" spc="100">
                <a:solidFill>
                  <a:schemeClr val="accent1"/>
                </a:solidFill>
              </a:defRPr>
            </a:lvl1pPr>
          </a:lstStyle>
          <a:p>
            <a:r>
              <a:t>詳細資訊</a:t>
            </a:r>
          </a:p>
        </p:txBody>
      </p:sp>
      <p:sp>
        <p:nvSpPr>
          <p:cNvPr id="133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4" name="線條"/>
          <p:cNvSpPr/>
          <p:nvPr/>
        </p:nvSpPr>
        <p:spPr>
          <a:xfrm>
            <a:off x="766879" y="12598400"/>
            <a:ext cx="22850242" cy="0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名言語錄">
    <p:bg>
      <p:bgPr>
        <a:solidFill>
          <a:srgbClr val="FFCB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出處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8436" y="11375561"/>
            <a:ext cx="20207127" cy="706629"/>
          </a:xfrm>
          <a:prstGeom prst="rect">
            <a:avLst/>
          </a:prstGeom>
        </p:spPr>
        <p:txBody>
          <a:bodyPr anchor="t"/>
          <a:lstStyle>
            <a:lvl1pPr defTabSz="554990">
              <a:defRPr sz="3420" spc="102">
                <a:solidFill>
                  <a:schemeClr val="accent1"/>
                </a:solidFill>
              </a:defRPr>
            </a:lvl1pPr>
          </a:lstStyle>
          <a:p>
            <a:r>
              <a:t>出處</a:t>
            </a:r>
          </a:p>
        </p:txBody>
      </p:sp>
      <p:sp>
        <p:nvSpPr>
          <p:cNvPr id="143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4" name="線條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5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8436" y="4298870"/>
            <a:ext cx="20207128" cy="46990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>
              <a:lnSpc>
                <a:spcPct val="90000"/>
              </a:lnSpc>
              <a:defRPr sz="9500" cap="all" spc="19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「著名的引言」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 - 一頁三張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粉紅色牆壁前的粉紅色三抽屜梳妝台上的粉紅色打字機"/>
          <p:cNvSpPr>
            <a:spLocks noGrp="1"/>
          </p:cNvSpPr>
          <p:nvPr>
            <p:ph type="pic" idx="21"/>
          </p:nvPr>
        </p:nvSpPr>
        <p:spPr>
          <a:xfrm>
            <a:off x="-609600" y="431800"/>
            <a:ext cx="21514742" cy="12103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粉紅色背景上的亮藍綠色錄音帶"/>
          <p:cNvSpPr>
            <a:spLocks noGrp="1"/>
          </p:cNvSpPr>
          <p:nvPr>
            <p:ph type="pic" sz="quarter" idx="22"/>
          </p:nvPr>
        </p:nvSpPr>
        <p:spPr>
          <a:xfrm>
            <a:off x="15836900" y="-203200"/>
            <a:ext cx="7747000" cy="77470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以黃色為背景的綠色架上有小型懷舊時鐘"/>
          <p:cNvSpPr>
            <a:spLocks noGrp="1"/>
          </p:cNvSpPr>
          <p:nvPr>
            <p:ph type="pic" idx="23"/>
          </p:nvPr>
        </p:nvSpPr>
        <p:spPr>
          <a:xfrm>
            <a:off x="10769600" y="-6083300"/>
            <a:ext cx="17881600" cy="23842133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照片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四台排成一排的螢光色老式電視機：粉色、藍色、橙色和綠色"/>
          <p:cNvSpPr>
            <a:spLocks noGrp="1"/>
          </p:cNvSpPr>
          <p:nvPr>
            <p:ph type="pic" idx="21"/>
          </p:nvPr>
        </p:nvSpPr>
        <p:spPr>
          <a:xfrm>
            <a:off x="760214" y="279400"/>
            <a:ext cx="22863633" cy="12866707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6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照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以黃色為背景的綠色架上有七個一排的小型懷舊時鐘"/>
          <p:cNvSpPr>
            <a:spLocks noGrp="1"/>
          </p:cNvSpPr>
          <p:nvPr>
            <p:ph type="pic" idx="21"/>
          </p:nvPr>
        </p:nvSpPr>
        <p:spPr>
          <a:xfrm>
            <a:off x="0" y="-2757142"/>
            <a:ext cx="24384000" cy="1923028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8" name="主題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811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sz="2112" b="0" cap="all" spc="84">
                <a:solidFill>
                  <a:srgbClr val="FFFFFF"/>
                </a:solidFill>
              </a:defRPr>
            </a:lvl1pPr>
          </a:lstStyle>
          <a:p>
            <a:r>
              <a:t>主題</a:t>
            </a:r>
          </a:p>
        </p:txBody>
      </p:sp>
      <p:sp>
        <p:nvSpPr>
          <p:cNvPr id="29" name="地點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237200" y="12364718"/>
            <a:ext cx="4965700" cy="467107"/>
          </a:xfrm>
          <a:prstGeom prst="rect">
            <a:avLst/>
          </a:prstGeom>
        </p:spPr>
        <p:txBody>
          <a:bodyPr anchor="t"/>
          <a:lstStyle>
            <a:lvl1pPr defTabSz="560831">
              <a:defRPr sz="2112" b="0" cap="all" spc="84">
                <a:solidFill>
                  <a:srgbClr val="FFFFFF"/>
                </a:solidFill>
              </a:defRPr>
            </a:lvl1pPr>
          </a:lstStyle>
          <a:p>
            <a:r>
              <a:t>地點</a:t>
            </a:r>
          </a:p>
        </p:txBody>
      </p:sp>
      <p:sp>
        <p:nvSpPr>
          <p:cNvPr id="30" name="作者和日期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6946900" y="12233909"/>
            <a:ext cx="10490200" cy="706629"/>
          </a:xfrm>
          <a:prstGeom prst="rect">
            <a:avLst/>
          </a:prstGeom>
        </p:spPr>
        <p:txBody>
          <a:bodyPr anchor="t"/>
          <a:lstStyle>
            <a:lvl1pPr defTabSz="554990">
              <a:defRPr sz="3420" spc="102">
                <a:solidFill>
                  <a:srgbClr val="FFFFFF"/>
                </a:solidFill>
              </a:defRPr>
            </a:lvl1pPr>
          </a:lstStyle>
          <a:p>
            <a:r>
              <a:t>作者和日期</a:t>
            </a:r>
          </a:p>
        </p:txBody>
      </p:sp>
      <p:sp>
        <p:nvSpPr>
          <p:cNvPr id="31" name="線條"/>
          <p:cNvSpPr/>
          <p:nvPr/>
        </p:nvSpPr>
        <p:spPr>
          <a:xfrm>
            <a:off x="766879" y="12060766"/>
            <a:ext cx="22850240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2" name="線條"/>
          <p:cNvSpPr/>
          <p:nvPr/>
        </p:nvSpPr>
        <p:spPr>
          <a:xfrm flipV="1">
            <a:off x="6527799" y="12034558"/>
            <a:ext cx="1" cy="111498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3" name="線條"/>
          <p:cNvSpPr/>
          <p:nvPr/>
        </p:nvSpPr>
        <p:spPr>
          <a:xfrm flipV="1">
            <a:off x="17856201" y="12034558"/>
            <a:ext cx="1" cy="1114983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4" name="線條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5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2800" y="3492500"/>
            <a:ext cx="20205700" cy="161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6" name="簡報標題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簡報標題</a:t>
            </a:r>
          </a:p>
        </p:txBody>
      </p:sp>
      <p:sp>
        <p:nvSpPr>
          <p:cNvPr id="37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替用照片 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70000" y="8015916"/>
            <a:ext cx="11785600" cy="3848101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8AACB9"/>
                </a:solidFill>
              </a:defRPr>
            </a:lvl1pPr>
            <a:lvl2pPr>
              <a:defRPr>
                <a:solidFill>
                  <a:srgbClr val="8AACB9"/>
                </a:solidFill>
              </a:defRPr>
            </a:lvl2pPr>
            <a:lvl3pPr>
              <a:defRPr>
                <a:solidFill>
                  <a:srgbClr val="8AACB9"/>
                </a:solidFill>
              </a:defRPr>
            </a:lvl3pPr>
            <a:lvl4pPr>
              <a:defRPr>
                <a:solidFill>
                  <a:srgbClr val="8AACB9"/>
                </a:solidFill>
              </a:defRPr>
            </a:lvl4pPr>
            <a:lvl5pPr>
              <a:defRPr>
                <a:solidFill>
                  <a:srgbClr val="8AACB9"/>
                </a:solidFill>
              </a:defRPr>
            </a:lvl5pPr>
          </a:lstStyle>
          <a:p>
            <a:r>
              <a:t>幻燈片子標題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4925417"/>
            <a:ext cx="11785600" cy="2933701"/>
          </a:xfrm>
          <a:prstGeom prst="rect">
            <a:avLst/>
          </a:prstGeom>
        </p:spPr>
        <p:txBody>
          <a:bodyPr anchor="b"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幻燈片標題</a:t>
            </a:r>
          </a:p>
        </p:txBody>
      </p:sp>
      <p:sp>
        <p:nvSpPr>
          <p:cNvPr id="46" name="粉紅色牆壁前的粉紅色三抽屜梳妝台上的粉紅色打字機"/>
          <p:cNvSpPr>
            <a:spLocks noGrp="1"/>
          </p:cNvSpPr>
          <p:nvPr>
            <p:ph type="pic" idx="21"/>
          </p:nvPr>
        </p:nvSpPr>
        <p:spPr>
          <a:xfrm>
            <a:off x="12801600" y="1895696"/>
            <a:ext cx="17642204" cy="9924608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7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線條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項目符號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2800" y="4195233"/>
            <a:ext cx="20207127" cy="6282059"/>
          </a:xfrm>
          <a:prstGeom prst="rect">
            <a:avLst/>
          </a:prstGeom>
        </p:spPr>
        <p:txBody>
          <a:bodyPr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7" name="線條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8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9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2088436" y="1282700"/>
            <a:ext cx="20207128" cy="1649711"/>
          </a:xfrm>
          <a:prstGeom prst="rect">
            <a:avLst/>
          </a:prstGeom>
        </p:spPr>
        <p:txBody>
          <a:bodyPr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幻燈片標題</a:t>
            </a:r>
          </a:p>
        </p:txBody>
      </p:sp>
      <p:sp>
        <p:nvSpPr>
          <p:cNvPr id="6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項目符號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內文層級一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082800" y="4195233"/>
            <a:ext cx="20207127" cy="6282059"/>
          </a:xfrm>
          <a:prstGeom prst="rect">
            <a:avLst/>
          </a:prstGeom>
        </p:spPr>
        <p:txBody>
          <a:bodyPr numCol="2" spcCol="1289181"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線條"/>
          <p:cNvSpPr/>
          <p:nvPr/>
        </p:nvSpPr>
        <p:spPr>
          <a:xfrm>
            <a:off x="766879" y="952500"/>
            <a:ext cx="22850242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9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0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、項目符號與照片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70000" y="1851223"/>
            <a:ext cx="11785600" cy="4084936"/>
          </a:xfrm>
          <a:prstGeom prst="rect">
            <a:avLst/>
          </a:prstGeom>
        </p:spPr>
        <p:txBody>
          <a:bodyPr anchor="b"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幻燈片標題</a:t>
            </a:r>
          </a:p>
        </p:txBody>
      </p:sp>
      <p:sp>
        <p:nvSpPr>
          <p:cNvPr id="78" name="內文層級一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088435" y="6720284"/>
            <a:ext cx="10972801" cy="5467169"/>
          </a:xfrm>
          <a:prstGeom prst="rect">
            <a:avLst/>
          </a:prstGeom>
        </p:spPr>
        <p:txBody>
          <a:bodyPr anchor="t"/>
          <a:lstStyle>
            <a:lvl1pPr marL="63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27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90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2540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3175000" indent="-635000" algn="l" defTabSz="355600">
              <a:lnSpc>
                <a:spcPct val="100000"/>
              </a:lnSpc>
              <a:spcBef>
                <a:spcPts val="4300"/>
              </a:spcBef>
              <a:buSzPct val="100000"/>
              <a:buBlip>
                <a:blip r:embed="rId2"/>
              </a:buBlip>
              <a:defRPr spc="36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黃色圖案壁紙前的老式電視"/>
          <p:cNvSpPr>
            <a:spLocks noGrp="1"/>
          </p:cNvSpPr>
          <p:nvPr>
            <p:ph type="pic" idx="21"/>
          </p:nvPr>
        </p:nvSpPr>
        <p:spPr>
          <a:xfrm>
            <a:off x="12661900" y="-2501900"/>
            <a:ext cx="11077576" cy="14770100"/>
          </a:xfrm>
          <a:prstGeom prst="rect">
            <a:avLst/>
          </a:prstGeom>
          <a:ln w="1143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線條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1" name="線條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章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章節標題"/>
          <p:cNvSpPr txBox="1">
            <a:spLocks noGrp="1"/>
          </p:cNvSpPr>
          <p:nvPr>
            <p:ph type="title" hasCustomPrompt="1"/>
          </p:nvPr>
        </p:nvSpPr>
        <p:spPr>
          <a:xfrm>
            <a:off x="2086106" y="4292600"/>
            <a:ext cx="20205701" cy="56515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章節標題</a:t>
            </a:r>
          </a:p>
        </p:txBody>
      </p:sp>
      <p:sp>
        <p:nvSpPr>
          <p:cNvPr id="90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1" name="線條"/>
          <p:cNvSpPr/>
          <p:nvPr/>
        </p:nvSpPr>
        <p:spPr>
          <a:xfrm>
            <a:off x="762000" y="12598400"/>
            <a:ext cx="22860001" cy="0"/>
          </a:xfrm>
          <a:prstGeom prst="line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只有大標題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線條"/>
          <p:cNvSpPr/>
          <p:nvPr/>
        </p:nvSpPr>
        <p:spPr>
          <a:xfrm flipV="1">
            <a:off x="762000" y="952499"/>
            <a:ext cx="22860003" cy="2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0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6">
                <a:hueOff val="61929"/>
                <a:satOff val="10820"/>
                <a:lumOff val="-884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1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 sz="9000" spc="270">
                <a:solidFill>
                  <a:schemeClr val="accent6"/>
                </a:solidFill>
              </a:defRPr>
            </a:lvl1pPr>
          </a:lstStyle>
          <a:p>
            <a:r>
              <a:t>幻燈片標題</a:t>
            </a:r>
          </a:p>
        </p:txBody>
      </p:sp>
      <p:sp>
        <p:nvSpPr>
          <p:cNvPr id="10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議程">
    <p:bg>
      <p:bgPr>
        <a:solidFill>
          <a:srgbClr val="FF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議程副標題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082800" y="2795091"/>
            <a:ext cx="20205700" cy="605029"/>
          </a:xfrm>
          <a:prstGeom prst="rect">
            <a:avLst/>
          </a:prstGeom>
        </p:spPr>
        <p:txBody>
          <a:bodyPr lIns="0" tIns="0" rIns="0" bIns="0" anchor="ctr"/>
          <a:lstStyle>
            <a:lvl1pPr defTabSz="554990">
              <a:defRPr sz="3420" spc="102">
                <a:solidFill>
                  <a:srgbClr val="8AACB9"/>
                </a:solidFill>
              </a:defRPr>
            </a:lvl1pPr>
          </a:lstStyle>
          <a:p>
            <a:r>
              <a:t>議程副標題</a:t>
            </a:r>
          </a:p>
        </p:txBody>
      </p:sp>
      <p:sp>
        <p:nvSpPr>
          <p:cNvPr id="110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4055764"/>
            <a:ext cx="20205700" cy="6731001"/>
          </a:xfrm>
          <a:prstGeom prst="rect">
            <a:avLst/>
          </a:prstGeom>
        </p:spPr>
        <p:txBody>
          <a:bodyPr anchor="t"/>
          <a:lstStyle>
            <a:lvl1pPr marL="177800" indent="-1778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  <a:lvl2pPr marL="177800" indent="2794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2pPr>
            <a:lvl3pPr marL="177800" indent="7366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3pPr>
            <a:lvl4pPr marL="177800" indent="11938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4pPr>
            <a:lvl5pPr marL="177800" indent="1651000" defTabSz="2641600">
              <a:lnSpc>
                <a:spcPct val="100000"/>
              </a:lnSpc>
              <a:spcBef>
                <a:spcPts val="4400"/>
              </a:spcBef>
              <a:tabLst>
                <a:tab pos="5384800" algn="l"/>
              </a:tabLst>
              <a:defRPr sz="5000" spc="0">
                <a:solidFill>
                  <a:schemeClr val="accent1">
                    <a:satOff val="36598"/>
                    <a:lumOff val="-17227"/>
                  </a:schemeClr>
                </a:solidFill>
              </a:defRPr>
            </a:lvl5pPr>
          </a:lstStyle>
          <a:p>
            <a:r>
              <a:t>議程主題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議程標題"/>
          <p:cNvSpPr txBox="1">
            <a:spLocks noGrp="1"/>
          </p:cNvSpPr>
          <p:nvPr>
            <p:ph type="title" hasCustomPrompt="1"/>
          </p:nvPr>
        </p:nvSpPr>
        <p:spPr>
          <a:xfrm>
            <a:off x="2082800" y="1282700"/>
            <a:ext cx="20205700" cy="1651000"/>
          </a:xfrm>
          <a:prstGeom prst="rect">
            <a:avLst/>
          </a:prstGeom>
        </p:spPr>
        <p:txBody>
          <a:bodyPr/>
          <a:lstStyle>
            <a:lvl1pPr>
              <a:defRPr sz="9000" spc="270">
                <a:solidFill>
                  <a:schemeClr val="accent1">
                    <a:satOff val="36598"/>
                    <a:lumOff val="-17227"/>
                  </a:schemeClr>
                </a:solidFill>
              </a:defRPr>
            </a:lvl1pPr>
          </a:lstStyle>
          <a:p>
            <a:r>
              <a:t>議程標題</a:t>
            </a:r>
          </a:p>
        </p:txBody>
      </p:sp>
      <p:sp>
        <p:nvSpPr>
          <p:cNvPr id="112" name="線條"/>
          <p:cNvSpPr/>
          <p:nvPr/>
        </p:nvSpPr>
        <p:spPr>
          <a:xfrm>
            <a:off x="757217" y="12603828"/>
            <a:ext cx="22862943" cy="1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3" name="線條"/>
          <p:cNvSpPr/>
          <p:nvPr/>
        </p:nvSpPr>
        <p:spPr>
          <a:xfrm flipV="1">
            <a:off x="762000" y="952499"/>
            <a:ext cx="22860001" cy="2"/>
          </a:xfrm>
          <a:prstGeom prst="line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9148" y="12875006"/>
            <a:ext cx="438405" cy="4826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簡報標題"/>
          <p:cNvSpPr txBox="1">
            <a:spLocks noGrp="1"/>
          </p:cNvSpPr>
          <p:nvPr>
            <p:ph type="title" hasCustomPrompt="1"/>
          </p:nvPr>
        </p:nvSpPr>
        <p:spPr>
          <a:xfrm>
            <a:off x="2082800" y="4902200"/>
            <a:ext cx="20205700" cy="391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簡報標題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2082800" y="3495675"/>
            <a:ext cx="20205700" cy="1614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簡報子標題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線條"/>
          <p:cNvSpPr/>
          <p:nvPr/>
        </p:nvSpPr>
        <p:spPr>
          <a:xfrm flipV="1">
            <a:off x="766879" y="12048066"/>
            <a:ext cx="22850240" cy="12701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" name="線條"/>
          <p:cNvSpPr/>
          <p:nvPr/>
        </p:nvSpPr>
        <p:spPr>
          <a:xfrm>
            <a:off x="766879" y="952500"/>
            <a:ext cx="22850242" cy="0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" name="線條"/>
          <p:cNvSpPr/>
          <p:nvPr/>
        </p:nvSpPr>
        <p:spPr>
          <a:xfrm flipV="1">
            <a:off x="6527799" y="12034558"/>
            <a:ext cx="1" cy="1114983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7" name="線條"/>
          <p:cNvSpPr/>
          <p:nvPr/>
        </p:nvSpPr>
        <p:spPr>
          <a:xfrm flipV="1">
            <a:off x="17856201" y="12034558"/>
            <a:ext cx="1" cy="1114983"/>
          </a:xfrm>
          <a:prstGeom prst="line">
            <a:avLst/>
          </a:prstGeom>
          <a:ln w="76200">
            <a:solidFill>
              <a:schemeClr val="accent1">
                <a:satOff val="36598"/>
                <a:lumOff val="-1722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 spc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8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77624" y="12875006"/>
            <a:ext cx="438405" cy="482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pc="0">
                <a:solidFill>
                  <a:srgbClr val="FFFFFF"/>
                </a:solidFill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0" b="1" i="0" u="none" strike="noStrike" cap="all" spc="330" baseline="0">
          <a:solidFill>
            <a:srgbClr val="FFFFFF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2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107" baseline="0">
          <a:solidFill>
            <a:schemeClr val="accent5"/>
          </a:solidFill>
          <a:uFillTx/>
          <a:latin typeface="+mn-lt"/>
          <a:ea typeface="+mn-ea"/>
          <a:cs typeface="+mn-cs"/>
          <a:sym typeface="Avenir N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rootedrevival.com/minty-citrus-tea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ALIN0928842012/" TargetMode="External"/><Relationship Id="rId2" Type="http://schemas.openxmlformats.org/officeDocument/2006/relationships/hyperlink" Target="https://www.facebook.com/a.lin.520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副標題 2"/>
          <p:cNvSpPr txBox="1">
            <a:spLocks noGrp="1"/>
          </p:cNvSpPr>
          <p:nvPr>
            <p:ph type="body" sz="quarter" idx="1"/>
          </p:nvPr>
        </p:nvSpPr>
        <p:spPr>
          <a:xfrm>
            <a:off x="2082800" y="8728567"/>
            <a:ext cx="20207127" cy="1748725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講師 </a:t>
            </a:r>
            <a:r>
              <a:t>: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張 雅 鈴 </a:t>
            </a:r>
            <a:r>
              <a:t>(ALin)</a:t>
            </a:r>
          </a:p>
        </p:txBody>
      </p:sp>
      <p:sp>
        <p:nvSpPr>
          <p:cNvPr id="181" name="標題 1"/>
          <p:cNvSpPr txBox="1">
            <a:spLocks noGrp="1"/>
          </p:cNvSpPr>
          <p:nvPr>
            <p:ph type="title"/>
          </p:nvPr>
        </p:nvSpPr>
        <p:spPr>
          <a:xfrm>
            <a:off x="2088436" y="4990420"/>
            <a:ext cx="20207128" cy="1649711"/>
          </a:xfrm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400" spc="192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台北社區大學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成人教育中心</a:t>
            </a:r>
          </a:p>
        </p:txBody>
      </p:sp>
      <p:pic>
        <p:nvPicPr>
          <p:cNvPr id="213" name="內容版面配置區 5" descr="內容版面配置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200400"/>
            <a:ext cx="8077200" cy="941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內容版面配置區 11" descr="內容版面配置區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3200400"/>
            <a:ext cx="8077200" cy="9418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標題 1"/>
          <p:cNvSpPr txBox="1">
            <a:spLocks noGrp="1"/>
          </p:cNvSpPr>
          <p:nvPr>
            <p:ph type="title"/>
          </p:nvPr>
        </p:nvSpPr>
        <p:spPr>
          <a:xfrm>
            <a:off x="2088436" y="1006784"/>
            <a:ext cx="20207128" cy="1649712"/>
          </a:xfrm>
          <a:prstGeom prst="rect">
            <a:avLst/>
          </a:prstGeom>
        </p:spPr>
        <p:txBody>
          <a:bodyPr/>
          <a:lstStyle/>
          <a:p>
            <a:pPr>
              <a:defRPr sz="6400" spc="192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台北社區大學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成人教育中心</a:t>
            </a:r>
          </a:p>
        </p:txBody>
      </p:sp>
      <p:pic>
        <p:nvPicPr>
          <p:cNvPr id="217" name="內容版面配置區 11" descr="內容版面配置區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9200" y="7432679"/>
            <a:ext cx="8077201" cy="5744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圖片 13" descr="圖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197" y="2221203"/>
            <a:ext cx="8077199" cy="5211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內容版面配置區 17" descr="內容版面配置區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7920" y="2241880"/>
            <a:ext cx="8704081" cy="5211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圖片 19" descr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920" y="7490121"/>
            <a:ext cx="8704081" cy="5744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樂鈴大學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推廣部</a:t>
            </a:r>
          </a:p>
        </p:txBody>
      </p:sp>
      <p:pic>
        <p:nvPicPr>
          <p:cNvPr id="223" name="內容版面配置區 5" descr="內容版面配置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687762"/>
            <a:ext cx="8077200" cy="807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內容版面配置區 15" descr="內容版面配置區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3257498"/>
            <a:ext cx="8077200" cy="8507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 spc="215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新娘秘書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整體造型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配飾手工訂製</a:t>
            </a:r>
          </a:p>
        </p:txBody>
      </p:sp>
      <p:pic>
        <p:nvPicPr>
          <p:cNvPr id="227" name="內容版面配置區 5" descr="內容版面配置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2" y="2825439"/>
            <a:ext cx="8077201" cy="9793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內容版面配置區 7" descr="內容版面配置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2969460"/>
            <a:ext cx="8077200" cy="9505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標題 1"/>
          <p:cNvSpPr txBox="1">
            <a:spLocks noGrp="1"/>
          </p:cNvSpPr>
          <p:nvPr>
            <p:ph type="title"/>
          </p:nvPr>
        </p:nvSpPr>
        <p:spPr>
          <a:xfrm>
            <a:off x="2088436" y="977900"/>
            <a:ext cx="20207128" cy="1649711"/>
          </a:xfrm>
          <a:prstGeom prst="rect">
            <a:avLst/>
          </a:prstGeom>
        </p:spPr>
        <p:txBody>
          <a:bodyPr/>
          <a:lstStyle/>
          <a:p>
            <a:pPr>
              <a:defRPr sz="7200" spc="215"/>
            </a:pP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新娘秘書</a:t>
            </a:r>
            <a:r>
              <a:t>/</a:t>
            </a: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整體造型</a:t>
            </a:r>
            <a:r>
              <a:t>/</a:t>
            </a:r>
            <a:r>
              <a:rPr>
                <a:latin typeface="新細明體"/>
                <a:ea typeface="新細明體"/>
                <a:cs typeface="新細明體"/>
                <a:sym typeface="新細明體"/>
              </a:rPr>
              <a:t>配飾手工訂製</a:t>
            </a:r>
          </a:p>
        </p:txBody>
      </p:sp>
      <p:pic>
        <p:nvPicPr>
          <p:cNvPr id="231" name="內容版面配置區 19" descr="內容版面配置區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4059" y="2249359"/>
            <a:ext cx="6768941" cy="1015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內容版面配置區 23" descr="內容版面配置區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44" y="2681420"/>
            <a:ext cx="6668645" cy="100029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0831">
              <a:defRPr sz="8640" spc="259"/>
            </a:pPr>
            <a:endParaRPr/>
          </a:p>
        </p:txBody>
      </p:sp>
      <p:pic>
        <p:nvPicPr>
          <p:cNvPr id="235" name="內容版面配置區 7" descr="內容版面配置區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3700" y="4022249"/>
            <a:ext cx="9384327" cy="71711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內容版面配置區 11" descr="內容版面配置區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879" y="3532969"/>
            <a:ext cx="6726864" cy="8565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標題 1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20340101" cy="1600242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800"/>
              </a:spcBef>
              <a:defRPr sz="4500" b="0" spc="135">
                <a:solidFill>
                  <a:srgbClr val="222222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t>2010年受邀為法國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Dior</a:t>
            </a:r>
            <a:r>
              <a:t>香精化妝品公司</a:t>
            </a:r>
            <a:br/>
            <a:r>
              <a:t>設計</a:t>
            </a:r>
            <a:r>
              <a:rPr b="1">
                <a:latin typeface="Times New Roman"/>
                <a:ea typeface="Times New Roman"/>
                <a:cs typeface="Times New Roman"/>
                <a:sym typeface="Times New Roman"/>
              </a:rPr>
              <a:t>VIP</a:t>
            </a:r>
            <a:r>
              <a:t>限量版【手工香精紙玫瑰】</a:t>
            </a:r>
          </a:p>
        </p:txBody>
      </p:sp>
      <p:pic>
        <p:nvPicPr>
          <p:cNvPr id="239" name="內容版面配置區 5" descr="內容版面配置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250" y="2825439"/>
            <a:ext cx="8077201" cy="9649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內容版面配置區 7" descr="內容版面配置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2825439"/>
            <a:ext cx="8329570" cy="9950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文字版面配置區 5"/>
          <p:cNvSpPr txBox="1">
            <a:spLocks noGrp="1"/>
          </p:cNvSpPr>
          <p:nvPr>
            <p:ph type="body" sz="half" idx="1"/>
          </p:nvPr>
        </p:nvSpPr>
        <p:spPr>
          <a:xfrm>
            <a:off x="1048118" y="2884636"/>
            <a:ext cx="20207127" cy="628205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SzTx/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b="0">
                <a:latin typeface="新細明體"/>
                <a:ea typeface="新細明體"/>
                <a:cs typeface="新細明體"/>
                <a:sym typeface="新細明體"/>
              </a:rPr>
              <a:t>書名</a:t>
            </a:r>
            <a:r>
              <a:t>:</a:t>
            </a:r>
            <a:endParaRPr sz="2800" spc="28"/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t>     </a:t>
            </a:r>
            <a:r>
              <a:rPr b="0" u="sng">
                <a:solidFill>
                  <a:srgbClr val="0070C0"/>
                </a:solidFill>
                <a:latin typeface="新細明體"/>
                <a:ea typeface="新細明體"/>
                <a:cs typeface="新細明體"/>
                <a:sym typeface="新細明體"/>
              </a:rPr>
              <a:t>百搭飾品配件自己做</a:t>
            </a:r>
          </a:p>
        </p:txBody>
      </p:sp>
      <p:sp>
        <p:nvSpPr>
          <p:cNvPr id="24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l"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個人著作</a:t>
            </a:r>
            <a:r>
              <a:t>/</a:t>
            </a:r>
          </a:p>
        </p:txBody>
      </p:sp>
      <p:grpSp>
        <p:nvGrpSpPr>
          <p:cNvPr id="246" name="影像圖庫"/>
          <p:cNvGrpSpPr/>
          <p:nvPr/>
        </p:nvGrpSpPr>
        <p:grpSpPr>
          <a:xfrm>
            <a:off x="11841167" y="1526742"/>
            <a:ext cx="11797720" cy="11112444"/>
            <a:chOff x="0" y="0"/>
            <a:chExt cx="11797718" cy="11112443"/>
          </a:xfrm>
        </p:grpSpPr>
        <p:pic>
          <p:nvPicPr>
            <p:cNvPr id="244" name="S__48734257.jpg" descr="S__48734257.jpg"/>
            <p:cNvPicPr>
              <a:picLocks noChangeAspect="1"/>
            </p:cNvPicPr>
            <p:nvPr/>
          </p:nvPicPr>
          <p:blipFill>
            <a:blip r:embed="rId3"/>
            <a:srcRect r="308"/>
            <a:stretch>
              <a:fillRect/>
            </a:stretch>
          </p:blipFill>
          <p:spPr>
            <a:xfrm>
              <a:off x="0" y="0"/>
              <a:ext cx="11797719" cy="10502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5" name="說明"/>
            <p:cNvSpPr/>
            <p:nvPr/>
          </p:nvSpPr>
          <p:spPr>
            <a:xfrm>
              <a:off x="0" y="10579043"/>
              <a:ext cx="1179771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>
                  <a:solidFill>
                    <a:srgbClr val="5E5E5E"/>
                  </a:solidFill>
                </a:defRPr>
              </a:lvl1pPr>
            </a:lstStyle>
            <a:p>
              <a:r>
                <a:t>說明</a:t>
              </a:r>
            </a:p>
          </p:txBody>
        </p:sp>
      </p:grpSp>
      <p:grpSp>
        <p:nvGrpSpPr>
          <p:cNvPr id="249" name="影像圖庫"/>
          <p:cNvGrpSpPr/>
          <p:nvPr/>
        </p:nvGrpSpPr>
        <p:grpSpPr>
          <a:xfrm>
            <a:off x="2923189" y="4534347"/>
            <a:ext cx="5588001" cy="8391526"/>
            <a:chOff x="0" y="0"/>
            <a:chExt cx="5588000" cy="8391525"/>
          </a:xfrm>
        </p:grpSpPr>
        <p:pic>
          <p:nvPicPr>
            <p:cNvPr id="247" name="1656395817315.jpg" descr="1656395817315.jpg"/>
            <p:cNvPicPr>
              <a:picLocks noChangeAspect="1"/>
            </p:cNvPicPr>
            <p:nvPr/>
          </p:nvPicPr>
          <p:blipFill>
            <a:blip r:embed="rId4"/>
            <a:srcRect l="3048" r="3048"/>
            <a:stretch>
              <a:fillRect/>
            </a:stretch>
          </p:blipFill>
          <p:spPr>
            <a:xfrm>
              <a:off x="0" y="0"/>
              <a:ext cx="5588000" cy="7781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8" name="說明"/>
            <p:cNvSpPr/>
            <p:nvPr/>
          </p:nvSpPr>
          <p:spPr>
            <a:xfrm>
              <a:off x="0" y="7858125"/>
              <a:ext cx="5588000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>
                  <a:solidFill>
                    <a:srgbClr val="5E5E5E"/>
                  </a:solidFill>
                </a:defRPr>
              </a:lvl1pPr>
            </a:lstStyle>
            <a:p>
              <a:r>
                <a:t>說明</a:t>
              </a:r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400" spc="192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54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187" y="835821"/>
            <a:ext cx="15470121" cy="12044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111年7月26日至8月30日.共六週.…"/>
          <p:cNvSpPr txBox="1">
            <a:spLocks noGrp="1"/>
          </p:cNvSpPr>
          <p:nvPr>
            <p:ph type="body" idx="1"/>
          </p:nvPr>
        </p:nvSpPr>
        <p:spPr>
          <a:xfrm>
            <a:off x="2082800" y="3079036"/>
            <a:ext cx="20207127" cy="9222287"/>
          </a:xfrm>
          <a:prstGeom prst="rect">
            <a:avLst/>
          </a:prstGeom>
        </p:spPr>
        <p:txBody>
          <a:bodyPr/>
          <a:lstStyle/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111年7月26日至8月30日.共六週.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每周二.下午2:00~4:00香氛生活vs.時尚手作 / </a:t>
            </a:r>
            <a:br/>
            <a:r>
              <a:t>講師 : 張 雅 鈴  (Alin老師)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新課程體驗宣傳~免學費，只收材料費.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**單堂體驗課$250.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**六堂體驗課$900.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*上課地點: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     新光三越大有店189號五樓研習教室</a:t>
            </a:r>
          </a:p>
          <a:p>
            <a:pPr marL="590550" indent="-590550" defTabSz="330708">
              <a:spcBef>
                <a:spcPts val="3900"/>
              </a:spcBef>
              <a:buBlip>
                <a:blip r:embed="rId2"/>
              </a:buBlip>
              <a:defRPr sz="3348" spc="33"/>
            </a:pPr>
            <a:r>
              <a:t>*報名洽詢 : 03-319-3344.</a:t>
            </a:r>
          </a:p>
        </p:txBody>
      </p:sp>
      <p:sp>
        <p:nvSpPr>
          <p:cNvPr id="257" name="廬山園區社區大學111年秋季班新課程體驗推廣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7290" spc="218"/>
            </a:lvl1pPr>
          </a:lstStyle>
          <a:p>
            <a:r>
              <a:t>廬山園區社區大學111年秋季班新課程體驗推廣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文字版面配置區 7"/>
          <p:cNvSpPr txBox="1">
            <a:spLocks noGrp="1"/>
          </p:cNvSpPr>
          <p:nvPr>
            <p:ph type="body" idx="1"/>
          </p:nvPr>
        </p:nvSpPr>
        <p:spPr>
          <a:xfrm>
            <a:off x="2082800" y="2912794"/>
            <a:ext cx="20207127" cy="920234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900"/>
              </a:spcBef>
              <a:buSzTx/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張雅鈴</a:t>
            </a:r>
            <a:r>
              <a:t> (Alin)</a:t>
            </a:r>
            <a:endParaRPr sz="2800" spc="28"/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專長</a:t>
            </a:r>
            <a:r>
              <a:t>:</a:t>
            </a:r>
            <a:endParaRPr sz="2800" spc="28"/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創意設計</a:t>
            </a:r>
            <a:r>
              <a:t>/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時尚配飾</a:t>
            </a:r>
            <a:r>
              <a:t>/</a:t>
            </a:r>
            <a:endParaRPr sz="2800" spc="28"/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彩妝造型</a:t>
            </a:r>
            <a:r>
              <a:t>/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教學</a:t>
            </a:r>
          </a:p>
          <a:p>
            <a:pPr marL="0" indent="0">
              <a:spcBef>
                <a:spcPts val="600"/>
              </a:spcBef>
              <a:buSzTx/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>
              <a:latin typeface="標楷體"/>
              <a:ea typeface="標楷體"/>
              <a:cs typeface="標楷體"/>
              <a:sym typeface="標楷體"/>
            </a:endParaRPr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從事美學彩妝</a:t>
            </a:r>
            <a:r>
              <a:t>/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美膚理療近</a:t>
            </a:r>
            <a:r>
              <a:t>40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年以上</a:t>
            </a:r>
            <a:r>
              <a:t>..</a:t>
            </a:r>
            <a:endParaRPr sz="2800" spc="28"/>
          </a:p>
          <a:p>
            <a:pPr marL="685800" indent="-685800"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現任</a:t>
            </a:r>
            <a:r>
              <a:t> Alin Design</a:t>
            </a:r>
            <a:endParaRPr sz="2800" spc="28"/>
          </a:p>
          <a:p>
            <a:pPr marL="0" indent="0">
              <a:spcBef>
                <a:spcPts val="900"/>
              </a:spcBef>
              <a:buSzTx/>
              <a:buNone/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創意美學工作室</a:t>
            </a:r>
            <a:r>
              <a:t> / 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設計總監</a:t>
            </a:r>
            <a:r>
              <a:t> / 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培訓講師</a:t>
            </a:r>
          </a:p>
          <a:p>
            <a:pPr marL="685800" indent="-685800">
              <a:spcBef>
                <a:spcPts val="900"/>
              </a:spcBef>
              <a:buBlip>
                <a:blip r:embed="rId2"/>
              </a:buBlip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>
                <a:latin typeface="標楷體"/>
                <a:ea typeface="標楷體"/>
                <a:cs typeface="標楷體"/>
                <a:sym typeface="標楷體"/>
              </a:rPr>
              <a:t>行政院勞委會技術士</a:t>
            </a:r>
            <a:r>
              <a:t>/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美容乙級</a:t>
            </a:r>
            <a:r>
              <a:t>.</a:t>
            </a:r>
            <a:r>
              <a:rPr b="0">
                <a:latin typeface="標楷體"/>
                <a:ea typeface="標楷體"/>
                <a:cs typeface="標楷體"/>
                <a:sym typeface="標楷體"/>
              </a:rPr>
              <a:t>丙級執照</a:t>
            </a:r>
          </a:p>
        </p:txBody>
      </p:sp>
      <p:sp>
        <p:nvSpPr>
          <p:cNvPr id="184" name="標題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560831">
              <a:defRPr sz="8640" spc="25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資歷</a:t>
            </a:r>
          </a:p>
        </p:txBody>
      </p:sp>
      <p:pic>
        <p:nvPicPr>
          <p:cNvPr id="185" name="內容版面配置區 5" descr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0140" y="783582"/>
            <a:ext cx="6192860" cy="12148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第一週7/26(二)2:00~4:00…"/>
          <p:cNvSpPr txBox="1">
            <a:spLocks noGrp="1"/>
          </p:cNvSpPr>
          <p:nvPr>
            <p:ph type="body" idx="1"/>
          </p:nvPr>
        </p:nvSpPr>
        <p:spPr>
          <a:xfrm>
            <a:off x="2082800" y="1197216"/>
            <a:ext cx="20207127" cy="11321568"/>
          </a:xfrm>
          <a:prstGeom prst="rect">
            <a:avLst/>
          </a:prstGeom>
        </p:spPr>
        <p:txBody>
          <a:bodyPr/>
          <a:lstStyle/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第一週7/26(二)2:00~4:00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        健康實用的香草植栽 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第二週8/2(二)2:00~4:00    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        調製療癒的香氛水果花茶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第三週8/9(二)2:00~4:00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       DIY迷迭香抗菌精油噴霧瓶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第四週8/16(二)2:00~4:00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       創作你的隨身香氛小物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第五週8/23(二)2:00~4:00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        波西米亞風/香氛包包掛飾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第六週8/30(二)2:00~4:00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       居家/辦公室 : 合適的香氛擴散器 </a:t>
            </a:r>
          </a:p>
          <a:p>
            <a:pPr marL="329183" indent="-329183" algn="ctr" defTabSz="170687">
              <a:spcBef>
                <a:spcPts val="2000"/>
              </a:spcBef>
              <a:buBlip>
                <a:blip r:embed="rId2"/>
              </a:buBlip>
              <a:defRPr sz="3359" spc="436"/>
            </a:pPr>
            <a:r>
              <a:t>保險費$80元*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2082800" y="3238708"/>
            <a:ext cx="20207127" cy="8698725"/>
          </a:xfrm>
          <a:prstGeom prst="rect">
            <a:avLst/>
          </a:prstGeom>
        </p:spPr>
        <p:txBody>
          <a:bodyPr/>
          <a:lstStyle/>
          <a:p>
            <a:pPr marL="685800" indent="-685800">
              <a:spcBef>
                <a:spcPts val="900"/>
              </a:spcBef>
              <a:buBlip>
                <a:blip r:embed="rId2"/>
              </a:buBlip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課程名稱</a:t>
            </a:r>
            <a:r>
              <a:rPr dirty="0"/>
              <a:t>:</a:t>
            </a:r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     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rPr dirty="0" err="1"/>
              <a:t>vs.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時尚手作</a:t>
            </a:r>
            <a:r>
              <a:rPr dirty="0"/>
              <a:t>/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講師</a:t>
            </a:r>
            <a:r>
              <a:rPr dirty="0" err="1"/>
              <a:t>: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張雅鈴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(Alin)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老師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>
              <a:spcBef>
                <a:spcPts val="900"/>
              </a:spcBef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          桃園區 新光三越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5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樓教室</a:t>
            </a:r>
            <a:r>
              <a:rPr dirty="0"/>
              <a:t>/</a:t>
            </a:r>
            <a:r>
              <a:rPr lang="en-US" altLang="zh-TW" dirty="0"/>
              <a:t>6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週課程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二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下午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2;00~4:00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>
              <a:spcBef>
                <a:spcPts val="900"/>
              </a:spcBef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lang="zh-TW" altLang="en-US" dirty="0"/>
              <a:t>            </a:t>
            </a:r>
            <a:r>
              <a:rPr dirty="0"/>
              <a:t>111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年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體驗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班 </a:t>
            </a:r>
            <a:r>
              <a:rPr dirty="0"/>
              <a:t>/</a:t>
            </a:r>
            <a:r>
              <a:rPr lang="en-US" altLang="zh-TW" dirty="0"/>
              <a:t>7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月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26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日</a:t>
            </a:r>
            <a:r>
              <a:rPr dirty="0"/>
              <a:t>~</a:t>
            </a:r>
            <a:r>
              <a:rPr lang="en-US" altLang="zh-TW" dirty="0"/>
              <a:t>8</a:t>
            </a:r>
            <a:r>
              <a:rPr lang="zh-TW" altLang="en-US" dirty="0"/>
              <a:t>月</a:t>
            </a:r>
            <a:r>
              <a:rPr lang="en-US" altLang="zh-TW" dirty="0"/>
              <a:t>30</a:t>
            </a:r>
            <a:r>
              <a:rPr lang="zh-TW" altLang="en-US" dirty="0"/>
              <a:t>日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止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>
              <a:spcBef>
                <a:spcPts val="900"/>
              </a:spcBef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685800" indent="-685800">
              <a:spcBef>
                <a:spcPts val="900"/>
              </a:spcBef>
              <a:buBlip>
                <a:blip r:embed="rId2"/>
              </a:buBlip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課程名稱</a:t>
            </a:r>
            <a:r>
              <a:rPr dirty="0"/>
              <a:t>:</a:t>
            </a:r>
          </a:p>
          <a:p>
            <a:pPr marL="0" indent="0">
              <a:spcBef>
                <a:spcPts val="900"/>
              </a:spcBef>
              <a:buSzTx/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    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rPr dirty="0" err="1"/>
              <a:t>vs.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時尚手作</a:t>
            </a:r>
            <a:r>
              <a:rPr dirty="0"/>
              <a:t>/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講師</a:t>
            </a:r>
            <a:r>
              <a:rPr dirty="0" err="1"/>
              <a:t>: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張雅鈴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/>
              <a:t>(Alin)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老師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>
              <a:spcBef>
                <a:spcPts val="900"/>
              </a:spcBef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        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桃園區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新光三越</a:t>
            </a:r>
            <a:r>
              <a:rPr dirty="0"/>
              <a:t>5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樓教室</a:t>
            </a:r>
            <a:r>
              <a:rPr dirty="0"/>
              <a:t>/</a:t>
            </a:r>
            <a:r>
              <a:rPr lang="en-US" altLang="zh-TW" dirty="0"/>
              <a:t>1</a:t>
            </a:r>
            <a:r>
              <a:rPr dirty="0"/>
              <a:t>8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週課程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(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二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)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下午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2;00~4:00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>
              <a:spcBef>
                <a:spcPts val="900"/>
              </a:spcBef>
              <a:buNone/>
              <a:defRPr sz="4000" spc="39">
                <a:latin typeface="Calibri"/>
                <a:ea typeface="Calibri"/>
                <a:cs typeface="Calibri"/>
                <a:sym typeface="Calibri"/>
              </a:defRPr>
            </a:pPr>
            <a:r>
              <a:rPr lang="zh-TW" altLang="en-US" dirty="0"/>
              <a:t>           </a:t>
            </a:r>
            <a:r>
              <a:rPr dirty="0"/>
              <a:t>111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年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秋季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班 </a:t>
            </a:r>
            <a:r>
              <a:rPr dirty="0"/>
              <a:t>/9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月</a:t>
            </a:r>
            <a:r>
              <a:rPr dirty="0"/>
              <a:t>6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日</a:t>
            </a:r>
            <a:r>
              <a:rPr dirty="0"/>
              <a:t>~1</a:t>
            </a:r>
            <a:r>
              <a:rPr lang="en-US" altLang="zh-TW" dirty="0"/>
              <a:t>12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月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1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月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止 </a:t>
            </a:r>
          </a:p>
        </p:txBody>
      </p:sp>
      <p:sp>
        <p:nvSpPr>
          <p:cNvPr id="262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6400" spc="192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65" name="內容版面配置區 3" descr="內容版面配置區 3"/>
          <p:cNvPicPr>
            <a:picLocks noChangeAspect="1"/>
          </p:cNvPicPr>
          <p:nvPr/>
        </p:nvPicPr>
        <p:blipFill>
          <a:blip r:embed="rId2"/>
          <a:srcRect l="2433" t="14681"/>
          <a:stretch>
            <a:fillRect/>
          </a:stretch>
        </p:blipFill>
        <p:spPr>
          <a:xfrm>
            <a:off x="4745762" y="2772645"/>
            <a:ext cx="15313373" cy="96575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68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200400"/>
            <a:ext cx="16726781" cy="9850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71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617" y="2835275"/>
            <a:ext cx="15904764" cy="10331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74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141" y="2835275"/>
            <a:ext cx="16285716" cy="10071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77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904" y="2854313"/>
            <a:ext cx="15676192" cy="9550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認識香氛</a:t>
            </a:r>
            <a:r>
              <a:rPr dirty="0"/>
              <a:t>/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香藥草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80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81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8951" y="3061393"/>
            <a:ext cx="6323376" cy="7447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圖片 8" descr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103" y="5161648"/>
            <a:ext cx="6752861" cy="61059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標題 1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8929239" cy="1649711"/>
          </a:xfrm>
          <a:prstGeom prst="rect">
            <a:avLst/>
          </a:prstGeom>
        </p:spPr>
        <p:txBody>
          <a:bodyPr/>
          <a:lstStyle/>
          <a:p>
            <a:pPr defTabSz="455675">
              <a:defRPr sz="4992" spc="149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健康又實用的香藥草</a:t>
            </a:r>
            <a:br>
              <a:rPr dirty="0">
                <a:latin typeface="Helvetica"/>
                <a:ea typeface="Helvetica"/>
                <a:cs typeface="Helvetica"/>
                <a:sym typeface="Helvetica"/>
              </a:rPr>
            </a:b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85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595" y="1500555"/>
            <a:ext cx="8929239" cy="10932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圖片 6" descr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14" y="4079629"/>
            <a:ext cx="7365481" cy="73364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100"/>
              </a:spcBef>
              <a:buSzTx/>
              <a:buNone/>
              <a:defRPr sz="4800" spc="48"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latin typeface="Helvetica"/>
                <a:ea typeface="Helvetica"/>
                <a:cs typeface="Helvetica"/>
                <a:sym typeface="Helvetica"/>
                <a:hlinkClick r:id="rId2"/>
              </a:rPr>
              <a:t>     薄荷柑橘茶 </a:t>
            </a:r>
            <a:r>
              <a:rPr u="sng">
                <a:hlinkClick r:id="rId2"/>
              </a:rPr>
              <a:t>– </a:t>
            </a:r>
          </a:p>
          <a:p>
            <a:pPr marL="685800" indent="-685800">
              <a:spcBef>
                <a:spcPts val="1100"/>
              </a:spcBef>
              <a:buBlip>
                <a:blip r:embed="rId3"/>
              </a:buBlip>
              <a:defRPr sz="4800" spc="48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這款薄荷柑橘茶</a:t>
            </a:r>
          </a:p>
          <a:p>
            <a:pPr marL="0" indent="0">
              <a:spcBef>
                <a:spcPts val="1100"/>
              </a:spcBef>
              <a:buSzTx/>
              <a:buNone/>
              <a:defRPr sz="4800" u="sng" spc="48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  <a:hlinkClick r:id="rId2"/>
              </a:rPr>
              <a:t>       非常適合夏天！</a:t>
            </a:r>
          </a:p>
          <a:p>
            <a:pPr marL="685800" indent="-685800">
              <a:buBlip>
                <a:blip r:embed="rId3"/>
              </a:buBlip>
              <a:defRPr sz="4800" spc="48"/>
            </a:pPr>
            <a:endParaRPr>
              <a:latin typeface="Helvetica"/>
              <a:ea typeface="Helvetica"/>
              <a:cs typeface="Helvetica"/>
              <a:sym typeface="Helvetica"/>
              <a:hlinkClick r:id="rId2"/>
            </a:endParaRPr>
          </a:p>
          <a:p>
            <a:pPr marL="0" indent="0">
              <a:spcBef>
                <a:spcPts val="1100"/>
              </a:spcBef>
              <a:buSzTx/>
              <a:buNone/>
              <a:defRPr sz="4800" spc="48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為夏季提供清爽的冰茶！</a:t>
            </a:r>
          </a:p>
        </p:txBody>
      </p:sp>
      <p:sp>
        <p:nvSpPr>
          <p:cNvPr id="289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 spc="16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香氛水果花草茶</a:t>
            </a:r>
          </a:p>
        </p:txBody>
      </p:sp>
      <p:pic>
        <p:nvPicPr>
          <p:cNvPr id="290" name="圖片 5" descr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5535" y="2472673"/>
            <a:ext cx="7098610" cy="104328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內容版面配置區 2"/>
          <p:cNvSpPr txBox="1">
            <a:spLocks noGrp="1"/>
          </p:cNvSpPr>
          <p:nvPr>
            <p:ph type="body" idx="1"/>
          </p:nvPr>
        </p:nvSpPr>
        <p:spPr>
          <a:xfrm>
            <a:off x="2082800" y="2582584"/>
            <a:ext cx="20207127" cy="988539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spcBef>
                <a:spcPts val="9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多年的美容彩粧比賽評審委員</a:t>
            </a:r>
            <a:endParaRPr b="0" dirty="0">
              <a:latin typeface="標楷體"/>
              <a:ea typeface="標楷體"/>
              <a:cs typeface="標楷體"/>
              <a:sym typeface="標楷體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中國媽媽選美大會評審委員</a:t>
            </a:r>
            <a:endParaRPr b="0" dirty="0">
              <a:latin typeface="標楷體"/>
              <a:ea typeface="標楷體"/>
              <a:cs typeface="標楷體"/>
              <a:sym typeface="標楷體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b="0" spc="39">
                <a:solidFill>
                  <a:srgbClr val="222222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2010年受邀為法國</a:t>
            </a:r>
            <a:r>
              <a:rPr b="1" dirty="0">
                <a:latin typeface="Times New Roman"/>
                <a:ea typeface="Times New Roman"/>
                <a:cs typeface="Times New Roman"/>
                <a:sym typeface="Times New Roman"/>
              </a:rPr>
              <a:t>Dior</a:t>
            </a:r>
            <a:r>
              <a:rPr dirty="0"/>
              <a:t>香精化妝品公司設計</a:t>
            </a:r>
            <a:r>
              <a:rPr b="1" dirty="0">
                <a:latin typeface="Times New Roman"/>
                <a:ea typeface="Times New Roman"/>
                <a:cs typeface="Times New Roman"/>
                <a:sym typeface="Times New Roman"/>
              </a:rPr>
              <a:t>VIP</a:t>
            </a:r>
            <a:r>
              <a:rPr dirty="0"/>
              <a:t>限量版【手工香精紙玫瑰】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80000"/>
              </a:lnSpc>
              <a:spcBef>
                <a:spcPts val="9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b="0" spc="39"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2010出版著作【百搭飾品配件 </a:t>
            </a:r>
            <a:r>
              <a:rPr dirty="0" err="1"/>
              <a:t>自己做</a:t>
            </a:r>
            <a:r>
              <a:rPr dirty="0"/>
              <a:t>】 </a:t>
            </a:r>
            <a:r>
              <a:rPr dirty="0" err="1"/>
              <a:t>時尚手作達人</a:t>
            </a:r>
            <a:r>
              <a:rPr b="1" dirty="0" err="1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dirty="0" err="1"/>
              <a:t>文經出版社</a:t>
            </a:r>
            <a:r>
              <a:rPr b="1" dirty="0"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dirty="0" err="1"/>
              <a:t>腳丫文化</a:t>
            </a:r>
            <a:r>
              <a:rPr b="1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0" indent="0">
              <a:lnSpc>
                <a:spcPct val="80000"/>
              </a:lnSpc>
              <a:spcBef>
                <a:spcPts val="900"/>
              </a:spcBef>
              <a:buSz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b="0" spc="39">
                <a:solidFill>
                  <a:srgbClr val="222222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30多年美容護膚理療沙龍</a:t>
            </a:r>
            <a:r>
              <a:rPr b="1" dirty="0"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dirty="0" err="1"/>
              <a:t>第二專長培訓講師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b="0" spc="39">
                <a:solidFill>
                  <a:srgbClr val="222222"/>
                </a:solidFill>
                <a:latin typeface="標楷體"/>
                <a:ea typeface="標楷體"/>
                <a:cs typeface="標楷體"/>
                <a:sym typeface="標楷體"/>
              </a:defRPr>
            </a:pPr>
            <a:r>
              <a:rPr dirty="0"/>
              <a:t>26年新娘彩妝造型師</a:t>
            </a:r>
            <a:r>
              <a:rPr b="1" dirty="0"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dirty="0" err="1"/>
              <a:t>新娘秘書彩妝教學</a:t>
            </a:r>
            <a:endParaRPr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b="0" dirty="0">
                <a:latin typeface="標楷體"/>
                <a:ea typeface="標楷體"/>
                <a:cs typeface="標楷體"/>
                <a:sym typeface="標楷體"/>
              </a:rPr>
              <a:t>長期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在各大專院校推廣教育中心開設課程教學</a:t>
            </a:r>
            <a:r>
              <a:rPr dirty="0"/>
              <a:t>/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擔任培訓講師</a:t>
            </a:r>
            <a:r>
              <a:rPr dirty="0"/>
              <a:t>  </a:t>
            </a:r>
            <a:endParaRPr lang="en-US" dirty="0"/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(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台北實踐大學</a:t>
            </a:r>
            <a:r>
              <a:rPr dirty="0" err="1"/>
              <a:t>.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桃園慈濟大學</a:t>
            </a:r>
            <a:r>
              <a:rPr dirty="0" err="1"/>
              <a:t>.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健行科技大學</a:t>
            </a:r>
            <a:r>
              <a:rPr dirty="0" err="1"/>
              <a:t>.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台中崑山科技大學</a:t>
            </a:r>
            <a:r>
              <a:rPr dirty="0" err="1"/>
              <a:t>.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松柏大學</a:t>
            </a:r>
            <a:r>
              <a:rPr dirty="0"/>
              <a:t>.</a:t>
            </a:r>
            <a:endParaRPr lang="en-US" dirty="0"/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   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各大社區大學</a:t>
            </a:r>
            <a:r>
              <a:rPr dirty="0"/>
              <a:t>）</a:t>
            </a: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與職訓局勞委會合作搭配</a:t>
            </a:r>
            <a:r>
              <a:rPr dirty="0" err="1"/>
              <a:t>.</a:t>
            </a:r>
            <a:r>
              <a:rPr b="0" dirty="0" err="1">
                <a:latin typeface="標楷體"/>
                <a:ea typeface="標楷體"/>
                <a:cs typeface="標楷體"/>
                <a:sym typeface="標楷體"/>
              </a:rPr>
              <a:t>委外培訓講師</a:t>
            </a:r>
            <a:endParaRPr b="0" dirty="0">
              <a:latin typeface="標楷體"/>
              <a:ea typeface="標楷體"/>
              <a:cs typeface="標楷體"/>
              <a:sym typeface="標楷體"/>
            </a:endParaRPr>
          </a:p>
          <a:p>
            <a:pPr marL="685800" indent="-685800">
              <a:lnSpc>
                <a:spcPct val="80000"/>
              </a:lnSpc>
              <a:spcBef>
                <a:spcPts val="900"/>
              </a:spcBef>
              <a:buBlip>
                <a:blip r:embed="rId2"/>
              </a:buBlip>
              <a:defRPr sz="4000" spc="39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0" dirty="0">
                <a:latin typeface="標楷體"/>
                <a:ea typeface="標楷體"/>
                <a:cs typeface="標楷體"/>
                <a:sym typeface="標楷體"/>
              </a:rPr>
              <a:t>成立</a:t>
            </a:r>
            <a:r>
              <a:rPr dirty="0"/>
              <a:t>ALIN</a:t>
            </a:r>
            <a:r>
              <a:rPr b="0" dirty="0">
                <a:latin typeface="標楷體"/>
                <a:ea typeface="標楷體"/>
                <a:cs typeface="標楷體"/>
                <a:sym typeface="標楷體"/>
              </a:rPr>
              <a:t>創意美學工作室</a:t>
            </a:r>
            <a:r>
              <a:rPr dirty="0"/>
              <a:t>30</a:t>
            </a:r>
            <a:r>
              <a:rPr b="0" dirty="0">
                <a:latin typeface="標楷體"/>
                <a:ea typeface="標楷體"/>
                <a:cs typeface="標楷體"/>
                <a:sym typeface="標楷體"/>
              </a:rPr>
              <a:t>年</a:t>
            </a:r>
          </a:p>
          <a:p>
            <a:pPr marL="0" indent="0">
              <a:lnSpc>
                <a:spcPct val="80000"/>
              </a:lnSpc>
              <a:spcBef>
                <a:spcPts val="900"/>
              </a:spcBef>
              <a:buNone/>
              <a:defRPr sz="4000" spc="39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sp>
        <p:nvSpPr>
          <p:cNvPr id="18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資歷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經歷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文字版面配置區 4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284479">
              <a:spcBef>
                <a:spcPts val="1000"/>
              </a:spcBef>
              <a:buSzTx/>
              <a:buNone/>
              <a:defRPr sz="4480" spc="44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檸檬香蜂草</a:t>
            </a:r>
            <a:r>
              <a:t>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甜菊</a:t>
            </a:r>
            <a:r>
              <a:t>.</a:t>
            </a:r>
            <a:endParaRPr sz="2240" spc="22"/>
          </a:p>
          <a:p>
            <a:pPr marL="0" indent="0" defTabSz="284479">
              <a:spcBef>
                <a:spcPts val="1000"/>
              </a:spcBef>
              <a:buSzTx/>
              <a:buNone/>
              <a:defRPr sz="4480" spc="44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迷迭香</a:t>
            </a:r>
            <a:r>
              <a:t>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百里香</a:t>
            </a:r>
            <a:r>
              <a:t>.</a:t>
            </a:r>
            <a:endParaRPr sz="2240" spc="22"/>
          </a:p>
          <a:p>
            <a:pPr marL="0" indent="0" defTabSz="284479">
              <a:spcBef>
                <a:spcPts val="1000"/>
              </a:spcBef>
              <a:buSzTx/>
              <a:buNone/>
              <a:defRPr sz="4480" spc="44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薄荷</a:t>
            </a:r>
            <a:r>
              <a:t>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香菜</a:t>
            </a:r>
            <a:r>
              <a:t>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芸香</a:t>
            </a:r>
          </a:p>
          <a:p>
            <a:pPr marL="0" indent="0" defTabSz="284479">
              <a:spcBef>
                <a:spcPts val="500"/>
              </a:spcBef>
              <a:buSzTx/>
              <a:buNone/>
              <a:defRPr sz="4480" spc="44"/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284479">
              <a:spcBef>
                <a:spcPts val="500"/>
              </a:spcBef>
              <a:buSzTx/>
              <a:buNone/>
              <a:defRPr sz="4480" spc="44"/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284479">
              <a:spcBef>
                <a:spcPts val="500"/>
              </a:spcBef>
              <a:buSzTx/>
              <a:buNone/>
              <a:defRPr sz="4480" spc="44"/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284479">
              <a:spcBef>
                <a:spcPts val="1000"/>
              </a:spcBef>
              <a:buSzTx/>
              <a:buNone/>
              <a:defRPr sz="4480" spc="44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大部分香草食材都可以在您自己的花園中種植！</a:t>
            </a:r>
          </a:p>
        </p:txBody>
      </p:sp>
      <p:sp>
        <p:nvSpPr>
          <p:cNvPr id="29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 spc="215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健康香草茶飲</a:t>
            </a:r>
          </a:p>
        </p:txBody>
      </p:sp>
      <p:pic>
        <p:nvPicPr>
          <p:cNvPr id="294" name="內容版面配置區 3" descr="內容版面配置區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909" y="2282364"/>
            <a:ext cx="5994401" cy="899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居家防疫</a:t>
            </a:r>
            <a:r>
              <a:t>-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香氛精油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香氛噴霧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芳療防護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DIY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精油香氛噴霧瓶</a:t>
            </a:r>
            <a:r>
              <a:t>-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迷迭香</a:t>
            </a:r>
            <a:r>
              <a:t>+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柑橘皮</a:t>
            </a:r>
          </a:p>
        </p:txBody>
      </p:sp>
      <p:sp>
        <p:nvSpPr>
          <p:cNvPr id="29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29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2200" y="2969460"/>
            <a:ext cx="7127721" cy="10403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文字版面配置區 8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300"/>
              </a:spcBef>
              <a:buSzTx/>
              <a:buNone/>
              <a:defRPr sz="5600" spc="56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車內香氛擴散器</a:t>
            </a:r>
          </a:p>
          <a:p>
            <a:pPr marL="0" indent="0">
              <a:spcBef>
                <a:spcPts val="1300"/>
              </a:spcBef>
              <a:buSzTx/>
              <a:buNone/>
              <a:defRPr sz="5600" spc="56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可愛的不織布造型花朵</a:t>
            </a:r>
            <a:r>
              <a:t>.</a:t>
            </a:r>
            <a:endParaRPr sz="2800" spc="28"/>
          </a:p>
          <a:p>
            <a:pPr marL="0" indent="0">
              <a:spcBef>
                <a:spcPts val="1300"/>
              </a:spcBef>
              <a:buSzTx/>
              <a:buNone/>
              <a:defRPr sz="5600" spc="56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選用喜愛的香氛味道</a:t>
            </a:r>
          </a:p>
          <a:p>
            <a:pPr marL="0" indent="0">
              <a:spcBef>
                <a:spcPts val="1300"/>
              </a:spcBef>
              <a:buSzTx/>
              <a:buNone/>
              <a:defRPr sz="5600" spc="56"/>
            </a:pPr>
            <a:r>
              <a:t>(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車內適用香氛 建議選用 </a:t>
            </a:r>
            <a:r>
              <a:t>:</a:t>
            </a:r>
            <a:endParaRPr sz="2800" spc="28"/>
          </a:p>
          <a:p>
            <a:pPr marL="0" indent="0">
              <a:spcBef>
                <a:spcPts val="1300"/>
              </a:spcBef>
              <a:buSzTx/>
              <a:buNone/>
              <a:defRPr sz="5600" spc="56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            抗菌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除臭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提神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醒腦 </a:t>
            </a:r>
          </a:p>
        </p:txBody>
      </p:sp>
      <p:sp>
        <p:nvSpPr>
          <p:cNvPr id="301" name="標題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19937">
              <a:defRPr sz="4984" spc="149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車內香氛擴香器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02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919" y="3113479"/>
            <a:ext cx="8326415" cy="8209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療癒的室內芬多精</a:t>
            </a:r>
            <a:r>
              <a:t>/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麥桿精油擴香器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營造香氛生活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05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7">
              <a:defRPr sz="4992" spc="149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麥桿精油擴香器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06" name="內容版面配置區 5" descr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3973" y="3200400"/>
            <a:ext cx="7118054" cy="9051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Wingdings"/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香草植物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植栽</a:t>
            </a:r>
          </a:p>
          <a:p>
            <a:pPr>
              <a:buFont typeface="Wingdings"/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療癒的多肉</a:t>
            </a:r>
          </a:p>
        </p:txBody>
      </p:sp>
      <p:sp>
        <p:nvSpPr>
          <p:cNvPr id="309" name="標題 1"/>
          <p:cNvSpPr txBox="1">
            <a:spLocks noGrp="1"/>
          </p:cNvSpPr>
          <p:nvPr>
            <p:ph type="title"/>
          </p:nvPr>
        </p:nvSpPr>
        <p:spPr>
          <a:xfrm>
            <a:off x="2088436" y="1282700"/>
            <a:ext cx="9564302" cy="1649711"/>
          </a:xfrm>
          <a:prstGeom prst="rect">
            <a:avLst/>
          </a:prstGeom>
        </p:spPr>
        <p:txBody>
          <a:bodyPr/>
          <a:lstStyle/>
          <a:p>
            <a:pPr>
              <a:defRPr sz="6400" spc="192"/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rPr dirty="0" err="1"/>
              <a:t>vs.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時尚手作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10" name="圖片 6" descr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0863" y="1465926"/>
            <a:ext cx="8092950" cy="11357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7200" spc="215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香草植栽盆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麻繩</a:t>
            </a:r>
            <a:r>
              <a:t>DIY</a:t>
            </a:r>
          </a:p>
        </p:txBody>
      </p:sp>
      <p:pic>
        <p:nvPicPr>
          <p:cNvPr id="313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60" y="3201988"/>
            <a:ext cx="14978079" cy="9048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1414">
              <a:defRPr sz="4824" spc="144"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香草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多肉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植栽盆</a:t>
            </a:r>
            <a:r>
              <a:rPr dirty="0"/>
              <a:t>/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麻繩</a:t>
            </a:r>
            <a:r>
              <a:rPr dirty="0" err="1"/>
              <a:t>DIY</a:t>
            </a:r>
            <a:br>
              <a:rPr dirty="0"/>
            </a:br>
            <a:endParaRPr dirty="0"/>
          </a:p>
        </p:txBody>
      </p:sp>
      <p:pic>
        <p:nvPicPr>
          <p:cNvPr id="319" name="內容版面配置區 5" descr="內容版面配置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755" y="3493477"/>
            <a:ext cx="9525001" cy="7479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內容版面配置區 7" descr="內容版面配置區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79" y="3074130"/>
            <a:ext cx="6216651" cy="9051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隨身香藥草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香包</a:t>
            </a:r>
          </a:p>
          <a:p>
            <a:pPr marL="0" indent="0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小空間清新法寶</a:t>
            </a:r>
            <a:r>
              <a:t>,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持續散發清香</a:t>
            </a:r>
          </a:p>
          <a:p>
            <a:pPr marL="0" indent="0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彷彿置身世外桃源</a:t>
            </a:r>
            <a:r>
              <a:t>,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身心倍感舒緩</a:t>
            </a:r>
          </a:p>
        </p:txBody>
      </p:sp>
      <p:sp>
        <p:nvSpPr>
          <p:cNvPr id="32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324" name="圖片 3" descr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6219" y="4121620"/>
            <a:ext cx="6308077" cy="78850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療癒的隨身香氛小物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香包製作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香氛吊卡</a:t>
            </a:r>
          </a:p>
        </p:txBody>
      </p:sp>
      <p:sp>
        <p:nvSpPr>
          <p:cNvPr id="327" name="標題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8640" spc="25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療癒的香氛小物</a:t>
            </a:r>
          </a:p>
        </p:txBody>
      </p:sp>
      <p:pic>
        <p:nvPicPr>
          <p:cNvPr id="328" name="內容版面配置區 5" descr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705" y="3200400"/>
            <a:ext cx="6038587" cy="9051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標題 1"/>
          <p:cNvSpPr txBox="1">
            <a:spLocks noGrp="1"/>
          </p:cNvSpPr>
          <p:nvPr>
            <p:ph type="title"/>
          </p:nvPr>
        </p:nvSpPr>
        <p:spPr>
          <a:xfrm>
            <a:off x="1270000" y="1851223"/>
            <a:ext cx="11785600" cy="161880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373887">
              <a:defRPr sz="4992" spc="149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香包香囊材料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：</a:t>
            </a:r>
            <a:br>
              <a:rPr dirty="0">
                <a:latin typeface="Helvetica"/>
                <a:ea typeface="Helvetica"/>
                <a:cs typeface="Helvetica"/>
                <a:sym typeface="Helvetica"/>
              </a:rPr>
            </a:b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0" name="內容版面配置區 2"/>
          <p:cNvSpPr txBox="1">
            <a:spLocks noGrp="1"/>
          </p:cNvSpPr>
          <p:nvPr>
            <p:ph type="body" sz="quarter" idx="1"/>
          </p:nvPr>
        </p:nvSpPr>
        <p:spPr>
          <a:xfrm>
            <a:off x="1031632" y="3798278"/>
            <a:ext cx="11077576" cy="83891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404621" indent="-404621" defTabSz="209803">
              <a:spcBef>
                <a:spcPts val="700"/>
              </a:spcBef>
              <a:buBlip>
                <a:blip r:embed="rId2"/>
              </a:buBlip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玫瑰花：清香淡雅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緩解壓力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舒緩疲勞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indent="0" defTabSz="209803">
              <a:spcBef>
                <a:spcPts val="700"/>
              </a:spcBef>
              <a:buSzTx/>
              <a:buNone/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/>
              <a:t>         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安定精神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櫥櫃熏香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404621" indent="-404621" defTabSz="209803">
              <a:spcBef>
                <a:spcPts val="700"/>
              </a:spcBef>
              <a:buBlip>
                <a:blip r:embed="rId2"/>
              </a:buBlip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茉莉花：清新淡雅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放鬆情緒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indent="0" defTabSz="209803">
              <a:spcBef>
                <a:spcPts val="700"/>
              </a:spcBef>
              <a:buSzTx/>
              <a:buNone/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/>
              <a:t>         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緩解抑郁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清神安心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404621" indent="-404621" defTabSz="209803">
              <a:spcBef>
                <a:spcPts val="700"/>
              </a:spcBef>
              <a:buBlip>
                <a:blip r:embed="rId2"/>
              </a:buBlip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薰衣草：幽香安神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提神醒腦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緩解神經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indent="0" defTabSz="209803">
              <a:spcBef>
                <a:spcPts val="700"/>
              </a:spcBef>
              <a:buSzTx/>
              <a:buNone/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/>
              <a:t>        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怡情養性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具有利於睡眠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404621" indent="-404621" defTabSz="209803">
              <a:spcBef>
                <a:spcPts val="700"/>
              </a:spcBef>
              <a:buBlip>
                <a:blip r:embed="rId2"/>
              </a:buBlip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丁香：香味獨特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濃而不膩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幽神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安心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indent="0" defTabSz="209803">
              <a:spcBef>
                <a:spcPts val="700"/>
              </a:spcBef>
              <a:buSzTx/>
              <a:buNone/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/>
              <a:t>        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清香濃郁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清神養心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404621" indent="-404621" defTabSz="209803">
              <a:spcBef>
                <a:spcPts val="700"/>
              </a:spcBef>
              <a:buBlip>
                <a:blip r:embed="rId2"/>
              </a:buBlip>
              <a:defRPr sz="3303" spc="33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艾草：驅蚊抗菌必備</a:t>
            </a: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C31971-7FC0-946D-4BA8-6AFBCD36B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2789" y="2335151"/>
            <a:ext cx="7680814" cy="9045697"/>
          </a:xfrm>
          <a:prstGeom prst="rect">
            <a:avLst/>
          </a:prstGeom>
        </p:spPr>
      </p:pic>
      <p:sp>
        <p:nvSpPr>
          <p:cNvPr id="8" name="圖片版面配置區 7">
            <a:extLst>
              <a:ext uri="{FF2B5EF4-FFF2-40B4-BE49-F238E27FC236}">
                <a16:creationId xmlns:a16="http://schemas.microsoft.com/office/drawing/2014/main" id="{05560B7A-DBD2-4F89-4C8A-AACCF620C810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11499608" y="1353846"/>
            <a:ext cx="11077576" cy="11008308"/>
          </a:xfrm>
        </p:spPr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62889">
              <a:defRPr sz="3239" spc="97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慈濟大學</a:t>
            </a:r>
            <a:r>
              <a:t>/</a:t>
            </a:r>
            <a:br/>
            <a:r>
              <a:rPr>
                <a:latin typeface="Helvetica"/>
                <a:ea typeface="Helvetica"/>
                <a:cs typeface="Helvetica"/>
                <a:sym typeface="Helvetica"/>
              </a:rPr>
              <a:t>桃園推廣教育中心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191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939" y="3223106"/>
            <a:ext cx="15698181" cy="9051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2082800" y="3141785"/>
            <a:ext cx="20207127" cy="82296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86918" indent="-486918" defTabSz="252475">
              <a:spcBef>
                <a:spcPts val="1000"/>
              </a:spcBef>
              <a:buBlip>
                <a:blip r:embed="rId2"/>
              </a:buBlip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迷迭香：鎮靜安神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提神醒腦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緩解腦部疲勞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indent="0" defTabSz="252475">
              <a:spcBef>
                <a:spcPts val="1000"/>
              </a:spcBef>
              <a:buSzTx/>
              <a:buNone/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                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增強記憶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消毒殺菌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淨化空氣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252475">
              <a:spcBef>
                <a:spcPts val="1000"/>
              </a:spcBef>
              <a:buSzTx/>
              <a:buNone/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486918" indent="-486918" defTabSz="252475">
              <a:spcBef>
                <a:spcPts val="1000"/>
              </a:spcBef>
              <a:buBlip>
                <a:blip r:embed="rId2"/>
              </a:buBlip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桂花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 ：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舒暢精神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養陰潤肺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可淨化身心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</a:p>
          <a:p>
            <a:pPr marL="0" indent="0" defTabSz="252475">
              <a:spcBef>
                <a:spcPts val="1000"/>
              </a:spcBef>
              <a:buSzTx/>
              <a:buNone/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/>
              <a:t>                 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平衡神經系統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香味馥郁持久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252475">
              <a:spcBef>
                <a:spcPts val="1000"/>
              </a:spcBef>
              <a:buSzTx/>
              <a:buNone/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dirty="0">
              <a:latin typeface="Helvetica"/>
              <a:ea typeface="Helvetica"/>
              <a:cs typeface="Helvetica"/>
              <a:sym typeface="Helvetica"/>
            </a:endParaRPr>
          </a:p>
          <a:p>
            <a:pPr marL="486918" indent="-486918" defTabSz="252475">
              <a:spcBef>
                <a:spcPts val="1000"/>
              </a:spcBef>
              <a:buBlip>
                <a:blip r:embed="rId2"/>
              </a:buBlip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薄荷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 ：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清新怡神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疏風散熱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沁人心脾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清爽</a:t>
            </a:r>
            <a:r>
              <a:rPr sz="3200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endParaRPr lang="en-US" sz="3200" dirty="0">
              <a:latin typeface="Helvetica"/>
              <a:ea typeface="Helvetica"/>
              <a:cs typeface="Helvetica"/>
              <a:sym typeface="Helvetica"/>
            </a:endParaRPr>
          </a:p>
          <a:p>
            <a:pPr marL="486918" indent="-486918" defTabSz="252475">
              <a:spcBef>
                <a:spcPts val="1000"/>
              </a:spcBef>
              <a:buBlip>
                <a:blip r:embed="rId2"/>
              </a:buBlip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3200" dirty="0">
              <a:latin typeface="Helvetica"/>
              <a:ea typeface="Helvetica"/>
              <a:cs typeface="Helvetica"/>
              <a:sym typeface="Helvetica"/>
            </a:endParaRPr>
          </a:p>
          <a:p>
            <a:pPr marL="486918" indent="-486918" defTabSz="252475">
              <a:spcBef>
                <a:spcPts val="1000"/>
              </a:spcBef>
              <a:buBlip>
                <a:blip r:embed="rId2"/>
              </a:buBlip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菊花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  ：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清香幽菊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散熱解毒</a:t>
            </a:r>
            <a:r>
              <a:rPr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清爽</a:t>
            </a: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0" indent="0" defTabSz="252475">
              <a:spcBef>
                <a:spcPts val="1000"/>
              </a:spcBef>
              <a:buNone/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en-US" dirty="0">
              <a:latin typeface="Helvetica"/>
              <a:ea typeface="Helvetica"/>
              <a:cs typeface="Helvetica"/>
              <a:sym typeface="Helvetica"/>
            </a:endParaRPr>
          </a:p>
          <a:p>
            <a:pPr marL="486918" indent="-486918" defTabSz="252475">
              <a:spcBef>
                <a:spcPts val="1000"/>
              </a:spcBef>
              <a:buBlip>
                <a:blip r:embed="rId2"/>
              </a:buBlip>
              <a:defRPr sz="4260" spc="42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檸檬草 </a:t>
            </a:r>
            <a:r>
              <a:rPr lang="en-US" altLang="zh-TW" dirty="0">
                <a:latin typeface="Helvetica"/>
                <a:ea typeface="Helvetica"/>
                <a:cs typeface="Helvetica"/>
                <a:sym typeface="Helvetica"/>
              </a:rPr>
              <a:t>:</a:t>
            </a:r>
            <a:r>
              <a:rPr lang="zh-TW" altLang="en-US" dirty="0">
                <a:latin typeface="Helvetica"/>
                <a:ea typeface="Helvetica"/>
                <a:cs typeface="Helvetica"/>
                <a:sym typeface="Helvetica"/>
              </a:rPr>
              <a:t>氣味芬芳 殺菌抗病毒 清除異味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334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7">
              <a:defRPr sz="4992" spc="149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香包香囊材料：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天然花草香袋  香薰包 衣櫃除臭</a:t>
            </a:r>
          </a:p>
          <a:p>
            <a:pPr marL="0" indent="0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讓生活中的每個角落 </a:t>
            </a:r>
          </a:p>
          <a:p>
            <a:pPr marL="0" indent="0">
              <a:buSzTx/>
              <a:buNone/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都充滿淡淡宜人清香</a:t>
            </a:r>
          </a:p>
        </p:txBody>
      </p:sp>
      <p:sp>
        <p:nvSpPr>
          <p:cNvPr id="33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香囊袋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香包</a:t>
            </a:r>
            <a:r>
              <a:t>DIY</a:t>
            </a:r>
          </a:p>
        </p:txBody>
      </p:sp>
      <p:pic>
        <p:nvPicPr>
          <p:cNvPr id="33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3696" y="5469016"/>
            <a:ext cx="4464621" cy="6096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2082800" y="3423139"/>
            <a:ext cx="20207127" cy="705415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57200" indent="-457200" defTabSz="256031">
              <a:lnSpc>
                <a:spcPct val="90000"/>
              </a:lnSpc>
              <a:spcBef>
                <a:spcPts val="3000"/>
              </a:spcBef>
              <a:buBlip>
                <a:blip r:embed="rId2"/>
              </a:buBlip>
              <a:defRPr sz="2592" spc="25"/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古人防病免疫的智慧</a:t>
            </a:r>
            <a:r>
              <a:rPr sz="4000" dirty="0"/>
              <a:t>!</a:t>
            </a:r>
          </a:p>
          <a:p>
            <a:pPr marL="457200" indent="-457200" defTabSz="256031">
              <a:lnSpc>
                <a:spcPct val="90000"/>
              </a:lnSpc>
              <a:spcBef>
                <a:spcPts val="3000"/>
              </a:spcBef>
              <a:buBlip>
                <a:blip r:embed="rId2"/>
              </a:buBlip>
              <a:defRPr sz="2592" spc="25"/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材料</a:t>
            </a:r>
            <a:r>
              <a:rPr sz="4000" dirty="0" err="1"/>
              <a:t>: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薑活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大黃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柴胡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蒼术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細辛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吳茱</a:t>
            </a:r>
            <a:r>
              <a:rPr sz="4000" dirty="0"/>
              <a:t>.</a:t>
            </a:r>
          </a:p>
          <a:p>
            <a:pPr marL="457200" indent="-457200" defTabSz="256031">
              <a:lnSpc>
                <a:spcPct val="90000"/>
              </a:lnSpc>
              <a:spcBef>
                <a:spcPts val="3000"/>
              </a:spcBef>
              <a:buBlip>
                <a:blip r:embed="rId2"/>
              </a:buBlip>
              <a:defRPr sz="2592" spc="25"/>
            </a:pPr>
            <a:endParaRPr sz="4000" dirty="0"/>
          </a:p>
          <a:p>
            <a:pPr marL="457200" indent="-457200" defTabSz="256031">
              <a:lnSpc>
                <a:spcPct val="90000"/>
              </a:lnSpc>
              <a:spcBef>
                <a:spcPts val="3000"/>
              </a:spcBef>
              <a:buBlip>
                <a:blip r:embed="rId2"/>
              </a:buBlip>
              <a:defRPr sz="2592" spc="25"/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做法</a:t>
            </a:r>
            <a:r>
              <a:rPr sz="4000" dirty="0" err="1"/>
              <a:t>: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上述六味藥都等份量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磨成粉狀</a:t>
            </a:r>
            <a:r>
              <a:rPr sz="4000" dirty="0"/>
              <a:t>.</a:t>
            </a:r>
          </a:p>
          <a:p>
            <a:pPr marL="0" indent="0" defTabSz="256031">
              <a:lnSpc>
                <a:spcPct val="90000"/>
              </a:lnSpc>
              <a:spcBef>
                <a:spcPts val="3000"/>
              </a:spcBef>
              <a:buSzTx/>
              <a:buNone/>
              <a:defRPr sz="2592" spc="25"/>
            </a:pP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   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放入不織布袋子</a:t>
            </a:r>
            <a:r>
              <a:rPr sz="4000" dirty="0" err="1"/>
              <a:t>.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隨身隨時嗅聞</a:t>
            </a:r>
            <a:r>
              <a:rPr sz="4000" dirty="0"/>
              <a:t>.</a:t>
            </a:r>
          </a:p>
          <a:p>
            <a:pPr marL="0" indent="0" defTabSz="256031">
              <a:lnSpc>
                <a:spcPct val="90000"/>
              </a:lnSpc>
              <a:spcBef>
                <a:spcPts val="3000"/>
              </a:spcBef>
              <a:buSzTx/>
              <a:buNone/>
              <a:defRPr sz="2592" spc="25"/>
            </a:pP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主治</a:t>
            </a:r>
            <a:r>
              <a:rPr sz="4000" dirty="0" err="1"/>
              <a:t>: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能激發下視丘系統</a:t>
            </a:r>
            <a:r>
              <a:rPr sz="4000" dirty="0"/>
              <a:t>.</a:t>
            </a:r>
          </a:p>
          <a:p>
            <a:pPr marL="0" indent="0" defTabSz="256031">
              <a:lnSpc>
                <a:spcPct val="90000"/>
              </a:lnSpc>
              <a:spcBef>
                <a:spcPts val="3000"/>
              </a:spcBef>
              <a:buSzTx/>
              <a:buNone/>
              <a:defRPr sz="2592" spc="25"/>
            </a:pP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調動人體的特殊免疫機能</a:t>
            </a:r>
            <a:r>
              <a:rPr sz="4000" dirty="0"/>
              <a:t>.</a:t>
            </a:r>
          </a:p>
          <a:p>
            <a:pPr marL="0" indent="0" defTabSz="256031">
              <a:lnSpc>
                <a:spcPct val="90000"/>
              </a:lnSpc>
              <a:spcBef>
                <a:spcPts val="3000"/>
              </a:spcBef>
              <a:buSzTx/>
              <a:buNone/>
              <a:defRPr sz="2592" spc="25"/>
            </a:pPr>
            <a:r>
              <a:rPr sz="4000" dirty="0">
                <a:latin typeface="Helvetica"/>
                <a:ea typeface="Helvetica"/>
                <a:cs typeface="Helvetica"/>
                <a:sym typeface="Helvetica"/>
              </a:rPr>
              <a:t>          </a:t>
            </a:r>
            <a:r>
              <a:rPr sz="4000" dirty="0" err="1">
                <a:latin typeface="Helvetica"/>
                <a:ea typeface="Helvetica"/>
                <a:cs typeface="Helvetica"/>
                <a:sym typeface="Helvetica"/>
              </a:rPr>
              <a:t>發展出對付不同病源的抗體</a:t>
            </a:r>
            <a:r>
              <a:rPr sz="3200" dirty="0"/>
              <a:t>.</a:t>
            </a:r>
          </a:p>
        </p:txBody>
      </p:sp>
      <p:sp>
        <p:nvSpPr>
          <p:cNvPr id="341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辟溫香囊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香包</a:t>
            </a:r>
            <a:r>
              <a:t>DIY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室內香氛擴散器</a:t>
            </a:r>
          </a:p>
        </p:txBody>
      </p:sp>
      <p:sp>
        <p:nvSpPr>
          <p:cNvPr id="344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345" name="圖片 6" descr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0707" y="3348388"/>
            <a:ext cx="8148612" cy="91623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家居裝飾</a:t>
            </a:r>
            <a:r>
              <a:t> / 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門把香薰吊飾</a:t>
            </a:r>
          </a:p>
        </p:txBody>
      </p:sp>
      <p:sp>
        <p:nvSpPr>
          <p:cNvPr id="34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57047">
              <a:defRPr sz="3432" spc="102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49" name="圖片 8" descr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420" y="5469059"/>
            <a:ext cx="6402302" cy="714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圖片 10" descr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4459" y="2405400"/>
            <a:ext cx="4752661" cy="10866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文字版面配置區 3"/>
          <p:cNvSpPr txBox="1">
            <a:spLocks noGrp="1"/>
          </p:cNvSpPr>
          <p:nvPr>
            <p:ph type="body" sz="half" idx="1"/>
          </p:nvPr>
        </p:nvSpPr>
        <p:spPr>
          <a:xfrm>
            <a:off x="2088436" y="2712189"/>
            <a:ext cx="20207128" cy="628205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800" spc="28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木珠製作組合</a:t>
            </a:r>
          </a:p>
          <a:p>
            <a:pPr marL="0" indent="0">
              <a:spcBef>
                <a:spcPts val="600"/>
              </a:spcBef>
              <a:buSzTx/>
              <a:buNone/>
              <a:defRPr sz="2800" spc="28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家居裝飾</a:t>
            </a:r>
            <a:r>
              <a:t> 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毛巾吊飾</a:t>
            </a:r>
          </a:p>
        </p:txBody>
      </p:sp>
      <p:sp>
        <p:nvSpPr>
          <p:cNvPr id="35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354" name="圖片 4" descr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922" y="4309100"/>
            <a:ext cx="6016627" cy="6879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內容版面配置區 5" descr="內容版面配置區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4796" y="3535073"/>
            <a:ext cx="8528211" cy="8785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2088436" y="3016067"/>
            <a:ext cx="20207128" cy="628205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羊毛毡球車內香氛擴散器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羊毛毡球製作縫製</a:t>
            </a:r>
          </a:p>
        </p:txBody>
      </p:sp>
      <p:sp>
        <p:nvSpPr>
          <p:cNvPr id="358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7">
              <a:defRPr sz="4992" spc="149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車內香氛擴散器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59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6835" y="3224509"/>
            <a:ext cx="6076951" cy="8180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圖片 6" descr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081" y="4849667"/>
            <a:ext cx="6336881" cy="70288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戶外教學</a:t>
            </a:r>
          </a:p>
          <a:p>
            <a:pPr>
              <a:buBlip>
                <a:blip r:embed="rId2"/>
              </a:buBlip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主題：參觀香草花園</a:t>
            </a:r>
          </a:p>
          <a:p>
            <a:pPr>
              <a:buBlip>
                <a:blip r:embed="rId2"/>
              </a:buBlip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內容：認識香藥草植栽</a:t>
            </a:r>
          </a:p>
        </p:txBody>
      </p:sp>
      <p:sp>
        <p:nvSpPr>
          <p:cNvPr id="363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364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4987" y="4248434"/>
            <a:ext cx="8020051" cy="62674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絨球流蘇製作</a:t>
            </a:r>
          </a:p>
        </p:txBody>
      </p:sp>
      <p:sp>
        <p:nvSpPr>
          <p:cNvPr id="36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8835">
              <a:defRPr sz="4524" spc="135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波西米亞風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包包掛飾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6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9261" y="2886942"/>
            <a:ext cx="7562851" cy="97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" name="圖片 6" descr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843" y="4938391"/>
            <a:ext cx="8077201" cy="76787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流蘇絨球耳環製作</a:t>
            </a:r>
          </a:p>
        </p:txBody>
      </p:sp>
      <p:sp>
        <p:nvSpPr>
          <p:cNvPr id="372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1414">
              <a:defRPr sz="4824" spc="144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波西米亞風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薰香耳環</a:t>
            </a:r>
            <a:r>
              <a:t>.</a:t>
            </a:r>
            <a:br/>
            <a:endParaRPr/>
          </a:p>
        </p:txBody>
      </p:sp>
      <p:pic>
        <p:nvPicPr>
          <p:cNvPr id="373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95" y="5561819"/>
            <a:ext cx="6768942" cy="6032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圖片 8" descr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9940" y="3104050"/>
            <a:ext cx="8973265" cy="9148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877" y="2440166"/>
            <a:ext cx="8437723" cy="9779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內容版面配置區 12" descr="內容版面配置區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8889" y="2873347"/>
            <a:ext cx="8077201" cy="9361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43991">
              <a:defRPr sz="4864" spc="145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慈濟大學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桃園推廣教育中心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2088436" y="2884636"/>
            <a:ext cx="20207128" cy="6282059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熔岩珠</a:t>
            </a:r>
            <a:r>
              <a:rPr b="0">
                <a:latin typeface="Helvetica"/>
                <a:ea typeface="Helvetica"/>
                <a:cs typeface="Helvetica"/>
                <a:sym typeface="Helvetica"/>
              </a:rPr>
              <a:t>精油香薰擴散器</a:t>
            </a:r>
            <a:r>
              <a:rPr b="0"/>
              <a:t>/</a:t>
            </a:r>
            <a:r>
              <a:rPr b="0">
                <a:latin typeface="Helvetica"/>
                <a:ea typeface="Helvetica"/>
                <a:cs typeface="Helvetica"/>
                <a:sym typeface="Helvetica"/>
              </a:rPr>
              <a:t>手鍊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熔岩珠香薰手環</a:t>
            </a:r>
          </a:p>
          <a:p>
            <a:pPr>
              <a:buBlip>
                <a:blip r:embed="rId2"/>
              </a:buBlip>
              <a:defRPr>
                <a:solidFill>
                  <a:srgbClr val="222222"/>
                </a:solidFill>
                <a:latin typeface="Graphik Webfont"/>
                <a:ea typeface="Graphik Webfont"/>
                <a:cs typeface="Graphik Webfont"/>
                <a:sym typeface="Graphik Webfont"/>
              </a:defRPr>
            </a:pPr>
            <a:r>
              <a:t>時尚的精油首飾！</a:t>
            </a:r>
          </a:p>
        </p:txBody>
      </p:sp>
      <p:sp>
        <p:nvSpPr>
          <p:cNvPr id="37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38835">
              <a:defRPr sz="4524" spc="135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印度風情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擴香手環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78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920" y="6858000"/>
            <a:ext cx="7456959" cy="607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圖片 6" descr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639" y="4462674"/>
            <a:ext cx="8153401" cy="84677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熔岩珠</a:t>
            </a:r>
            <a:r>
              <a:t>DIY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頸鍊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熔岩珠飾頸鍊</a:t>
            </a:r>
          </a:p>
        </p:txBody>
      </p:sp>
      <p:sp>
        <p:nvSpPr>
          <p:cNvPr id="382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73887">
              <a:defRPr sz="4992" spc="149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香氛熔岩珠頸鍊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383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7200" y="3401519"/>
            <a:ext cx="8704400" cy="9450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寵物絨球香氛頸圈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絨球項圈</a:t>
            </a:r>
            <a:r>
              <a:t>DIY</a:t>
            </a:r>
          </a:p>
        </p:txBody>
      </p:sp>
      <p:sp>
        <p:nvSpPr>
          <p:cNvPr id="386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  <p:pic>
        <p:nvPicPr>
          <p:cNvPr id="387" name="圖片 4" descr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08" y="6144350"/>
            <a:ext cx="6448827" cy="6448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圖片 6" descr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0039" y="3200400"/>
            <a:ext cx="7434082" cy="7434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內容版面配置區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各班成果展準備週</a:t>
            </a:r>
          </a:p>
          <a:p>
            <a:pPr>
              <a:buBlip>
                <a:blip r:embed="rId2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教學觀摩及成果發表</a:t>
            </a:r>
          </a:p>
        </p:txBody>
      </p:sp>
      <p:sp>
        <p:nvSpPr>
          <p:cNvPr id="391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49148">
              <a:defRPr sz="8460" spc="253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香氛生活</a:t>
            </a:r>
            <a:r>
              <a:t>vs.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時尚手作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標題 1"/>
          <p:cNvSpPr txBox="1">
            <a:spLocks noGrp="1"/>
          </p:cNvSpPr>
          <p:nvPr>
            <p:ph type="title"/>
          </p:nvPr>
        </p:nvSpPr>
        <p:spPr>
          <a:xfrm>
            <a:off x="1148862" y="1447800"/>
            <a:ext cx="10573239" cy="1717432"/>
          </a:xfrm>
          <a:prstGeom prst="rect">
            <a:avLst/>
          </a:prstGeom>
        </p:spPr>
        <p:txBody>
          <a:bodyPr/>
          <a:lstStyle/>
          <a:p>
            <a:pPr algn="l" defTabSz="438150">
              <a:defRPr sz="3600" spc="107"/>
            </a:pP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       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哪裡可以找到</a:t>
            </a:r>
            <a:br>
              <a:rPr dirty="0">
                <a:latin typeface="Helvetica"/>
                <a:ea typeface="Helvetica"/>
                <a:cs typeface="Helvetica"/>
                <a:sym typeface="Helvetica"/>
              </a:rPr>
            </a:br>
            <a:r>
              <a:rPr dirty="0"/>
              <a:t>          </a:t>
            </a:r>
            <a:r>
              <a:rPr lang="en-US" dirty="0"/>
              <a:t>              </a:t>
            </a:r>
            <a:r>
              <a:rPr dirty="0"/>
              <a:t> Alin/</a:t>
            </a:r>
            <a:r>
              <a:rPr dirty="0" err="1">
                <a:latin typeface="Helvetica"/>
                <a:ea typeface="Helvetica"/>
                <a:cs typeface="Helvetica"/>
                <a:sym typeface="Helvetica"/>
              </a:rPr>
              <a:t>雅鈴老師</a:t>
            </a:r>
            <a:r>
              <a:rPr lang="en-US" dirty="0">
                <a:latin typeface="Helvetica"/>
                <a:ea typeface="Helvetica"/>
                <a:cs typeface="Helvetica"/>
                <a:sym typeface="Helvetica"/>
              </a:rPr>
              <a:t>??</a:t>
            </a:r>
            <a:endParaRPr dirty="0"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2DA46E9-34D6-590A-94B7-3EA1C37570F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48862" y="3879024"/>
            <a:ext cx="11903111" cy="8389176"/>
          </a:xfrm>
        </p:spPr>
        <p:txBody>
          <a:bodyPr>
            <a:normAutofit/>
          </a:bodyPr>
          <a:lstStyle/>
          <a:p>
            <a:r>
              <a:rPr lang="zh-TW" altLang="en-US" dirty="0"/>
              <a:t>臉書 </a:t>
            </a:r>
            <a:r>
              <a:rPr lang="en-US" altLang="zh-TW" dirty="0"/>
              <a:t>: </a:t>
            </a:r>
            <a:r>
              <a:rPr lang="en-US" altLang="zh-TW" dirty="0">
                <a:hlinkClick r:id="rId2"/>
              </a:rPr>
              <a:t>https://www.facebook.com/a.lin.5203</a:t>
            </a:r>
            <a:endParaRPr lang="en-US" altLang="zh-TW" dirty="0"/>
          </a:p>
          <a:p>
            <a:r>
              <a:rPr lang="zh-TW" altLang="en-US" dirty="0"/>
              <a:t>粉絲專頁 </a:t>
            </a:r>
            <a:r>
              <a:rPr lang="en-US" altLang="zh-TW" dirty="0"/>
              <a:t>:      </a:t>
            </a:r>
            <a:r>
              <a:rPr lang="en-US" altLang="zh-TW" dirty="0">
                <a:hlinkClick r:id="rId3"/>
              </a:rPr>
              <a:t>https://www.facebook.com/ALIN0928842012/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IG : @ </a:t>
            </a:r>
            <a:r>
              <a:rPr lang="en-US" altLang="zh-TW" dirty="0" err="1"/>
              <a:t>Zhang.Yaling</a:t>
            </a:r>
            <a:r>
              <a:rPr lang="en-US" altLang="zh-TW" dirty="0"/>
              <a:t> </a:t>
            </a:r>
          </a:p>
          <a:p>
            <a:pPr marL="0" indent="0">
              <a:buNone/>
            </a:pPr>
            <a:r>
              <a:rPr lang="en-US" altLang="zh-TW" dirty="0"/>
              <a:t>      https: /www.instagram.com/zhang.yaling/</a:t>
            </a:r>
          </a:p>
          <a:p>
            <a:pPr marL="0" indent="0">
              <a:buNone/>
            </a:pPr>
            <a:r>
              <a:rPr lang="en-US" altLang="zh-TW" dirty="0"/>
              <a:t>      LINE ID : alin1965921</a:t>
            </a:r>
            <a:endParaRPr lang="zh-TW" altLang="en-US" dirty="0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B15B6AA-3C17-49A1-FD62-F50D90259061}"/>
              </a:ext>
            </a:extLst>
          </p:cNvPr>
          <p:cNvSpPr>
            <a:spLocks noGrp="1"/>
          </p:cNvSpPr>
          <p:nvPr>
            <p:ph type="pic" idx="21"/>
          </p:nvPr>
        </p:nvSpPr>
        <p:spPr/>
      </p:sp>
      <p:pic>
        <p:nvPicPr>
          <p:cNvPr id="394" name="圖片 9" descr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7114" y="1622085"/>
            <a:ext cx="6085655" cy="103121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標題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68045">
              <a:defRPr sz="4536" spc="136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慈濟大學</a:t>
            </a:r>
            <a:r>
              <a:t>/</a:t>
            </a:r>
            <a:br/>
            <a:r>
              <a:rPr>
                <a:latin typeface="Helvetica"/>
                <a:ea typeface="Helvetica"/>
                <a:cs typeface="Helvetica"/>
                <a:sym typeface="Helvetica"/>
              </a:rPr>
              <a:t>桃園推廣教育中心</a:t>
            </a:r>
          </a:p>
        </p:txBody>
      </p:sp>
      <p:pic>
        <p:nvPicPr>
          <p:cNvPr id="198" name="內容版面配置區 4" descr="內容版面配置區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60" y="2858881"/>
            <a:ext cx="15718641" cy="8941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文字版面配置區 1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台北實踐大學</a:t>
            </a:r>
            <a:r>
              <a:t>/</a:t>
            </a:r>
            <a:endParaRPr sz="2800" spc="28"/>
          </a:p>
          <a:p>
            <a:pPr marL="0" indent="0">
              <a:buSzTx/>
              <a:buNone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推廣教育部</a:t>
            </a:r>
          </a:p>
          <a:p>
            <a:pPr marL="0" indent="0">
              <a:spcBef>
                <a:spcPts val="600"/>
              </a:spcBef>
              <a:buSzTx/>
              <a:buNone/>
            </a:pPr>
            <a:endParaRPr>
              <a:latin typeface="Helvetica"/>
              <a:ea typeface="Helvetica"/>
              <a:cs typeface="Helvetica"/>
              <a:sym typeface="Helvetica"/>
            </a:endParaRPr>
          </a:p>
          <a:p>
            <a:pPr marL="0" indent="0">
              <a:buSzTx/>
              <a:buNone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課程名稱</a:t>
            </a:r>
            <a:r>
              <a:t>:</a:t>
            </a:r>
            <a:endParaRPr sz="2800" spc="28"/>
          </a:p>
          <a:p>
            <a:pPr marL="0" indent="0">
              <a:buSzTx/>
              <a:buNone/>
            </a:pPr>
            <a:r>
              <a:t>Alin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創意時尚配飾設計</a:t>
            </a:r>
          </a:p>
        </p:txBody>
      </p:sp>
      <p:sp>
        <p:nvSpPr>
          <p:cNvPr id="201" name="標題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 defTabSz="560831">
              <a:defRPr sz="8640" spc="259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venir Next Regular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資歷</a:t>
            </a:r>
          </a:p>
        </p:txBody>
      </p:sp>
      <p:pic>
        <p:nvPicPr>
          <p:cNvPr id="202" name="內容版面配置區 5" descr="內容版面配置區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2766" y="2844359"/>
            <a:ext cx="6654166" cy="9407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標題 1"/>
          <p:cNvSpPr txBox="1">
            <a:spLocks noGrp="1"/>
          </p:cNvSpPr>
          <p:nvPr>
            <p:ph type="title"/>
          </p:nvPr>
        </p:nvSpPr>
        <p:spPr>
          <a:xfrm>
            <a:off x="2088436" y="1034462"/>
            <a:ext cx="20207128" cy="1649711"/>
          </a:xfrm>
          <a:prstGeom prst="rect">
            <a:avLst/>
          </a:prstGeom>
        </p:spPr>
        <p:txBody>
          <a:bodyPr/>
          <a:lstStyle/>
          <a:p>
            <a:pPr>
              <a:defRPr sz="6400" spc="192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健行科技大學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推廣教育中心</a:t>
            </a:r>
          </a:p>
        </p:txBody>
      </p:sp>
      <p:pic>
        <p:nvPicPr>
          <p:cNvPr id="205" name="內容版面配置區 7" descr="內容版面配置區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204" y="2243001"/>
            <a:ext cx="7196186" cy="10173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內容版面配置區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10490" y="2728034"/>
            <a:ext cx="7345020" cy="9793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標題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43991">
              <a:defRPr sz="4864" spc="145"/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實踐大學</a:t>
            </a:r>
            <a:r>
              <a:t>/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推廣教育部</a:t>
            </a:r>
            <a:br>
              <a:rPr>
                <a:latin typeface="Helvetica"/>
                <a:ea typeface="Helvetica"/>
                <a:cs typeface="Helvetica"/>
                <a:sym typeface="Helvetica"/>
              </a:rPr>
            </a:br>
            <a:endParaRPr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209" name="內容版面配置區 14" descr="內容版面配置區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824" y="2393380"/>
            <a:ext cx="6402350" cy="1051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內容版面配置區 18" descr="內容版面配置區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393380"/>
            <a:ext cx="8077200" cy="100904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4_Briefing">
  <a:themeElements>
    <a:clrScheme name="24_Briefing">
      <a:dk1>
        <a:srgbClr val="002C3A"/>
      </a:dk1>
      <a:lt1>
        <a:srgbClr val="54818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4_Briefing">
  <a:themeElements>
    <a:clrScheme name="24_Briefing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4818F"/>
      </a:accent1>
      <a:accent2>
        <a:srgbClr val="308C8B"/>
      </a:accent2>
      <a:accent3>
        <a:srgbClr val="7A9105"/>
      </a:accent3>
      <a:accent4>
        <a:srgbClr val="C26E6A"/>
      </a:accent4>
      <a:accent5>
        <a:srgbClr val="E4E942"/>
      </a:accent5>
      <a:accent6>
        <a:srgbClr val="5B516A"/>
      </a:accent6>
      <a:hlink>
        <a:srgbClr val="0000FF"/>
      </a:hlink>
      <a:folHlink>
        <a:srgbClr val="FF00FF"/>
      </a:folHlink>
    </a:clrScheme>
    <a:fontScheme name="24_Briefing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24_Briefi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6">
              <a:hueOff val="61929"/>
              <a:satOff val="10820"/>
              <a:lumOff val="-8848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35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44" normalizeH="0" baseline="0">
            <a:ln>
              <a:noFill/>
            </a:ln>
            <a:solidFill>
              <a:schemeClr val="accent1">
                <a:satOff val="74278"/>
                <a:lumOff val="-33241"/>
              </a:schemeClr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800</Words>
  <Application>Microsoft Office PowerPoint</Application>
  <PresentationFormat>自訂</PresentationFormat>
  <Paragraphs>204</Paragraphs>
  <Slides>54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65" baseType="lpstr">
      <vt:lpstr>Avenir Next Medium</vt:lpstr>
      <vt:lpstr>Avenir Next Regular</vt:lpstr>
      <vt:lpstr>Graphik Webfont</vt:lpstr>
      <vt:lpstr>Helvetica Neue</vt:lpstr>
      <vt:lpstr>新細明體</vt:lpstr>
      <vt:lpstr>標楷體</vt:lpstr>
      <vt:lpstr>Calibri</vt:lpstr>
      <vt:lpstr>Helvetica</vt:lpstr>
      <vt:lpstr>Times New Roman</vt:lpstr>
      <vt:lpstr>Wingdings</vt:lpstr>
      <vt:lpstr>24_Briefing</vt:lpstr>
      <vt:lpstr>香氛生活vs.時尚手作</vt:lpstr>
      <vt:lpstr>資歷</vt:lpstr>
      <vt:lpstr>資歷/經歷</vt:lpstr>
      <vt:lpstr>慈濟大學/ 桃園推廣教育中心 </vt:lpstr>
      <vt:lpstr>慈濟大學/桃園推廣教育中心 </vt:lpstr>
      <vt:lpstr>慈濟大學/ 桃園推廣教育中心</vt:lpstr>
      <vt:lpstr>資歷</vt:lpstr>
      <vt:lpstr>健行科技大學/推廣教育中心</vt:lpstr>
      <vt:lpstr>實踐大學/推廣教育部 </vt:lpstr>
      <vt:lpstr>台北社區大學/成人教育中心</vt:lpstr>
      <vt:lpstr>台北社區大學/成人教育中心</vt:lpstr>
      <vt:lpstr>樂鈴大學/推廣部</vt:lpstr>
      <vt:lpstr>新娘秘書/整體造型/配飾手工訂製</vt:lpstr>
      <vt:lpstr>新娘秘書/整體造型/配飾手工訂製</vt:lpstr>
      <vt:lpstr>PowerPoint 簡報</vt:lpstr>
      <vt:lpstr>2010年受邀為法國Dior香精化妝品公司 設計VIP限量版【手工香精紙玫瑰】</vt:lpstr>
      <vt:lpstr>個人著作/</vt:lpstr>
      <vt:lpstr>香氛生活vs.時尚手作</vt:lpstr>
      <vt:lpstr>廬山園區社區大學111年秋季班新課程體驗推廣</vt:lpstr>
      <vt:lpstr>PowerPoint 簡報</vt:lpstr>
      <vt:lpstr>香氛生活vs.時尚手作</vt:lpstr>
      <vt:lpstr>香氛生活vs.時尚手作</vt:lpstr>
      <vt:lpstr>香氛生活vs.時尚手作</vt:lpstr>
      <vt:lpstr>香氛生活vs.時尚手作</vt:lpstr>
      <vt:lpstr>香氛生活vs.時尚手作</vt:lpstr>
      <vt:lpstr>香氛生活vs.時尚手作</vt:lpstr>
      <vt:lpstr>香氛生活vs.時尚手作</vt:lpstr>
      <vt:lpstr>健康又實用的香藥草 </vt:lpstr>
      <vt:lpstr>香氛水果花草茶</vt:lpstr>
      <vt:lpstr>健康香草茶飲</vt:lpstr>
      <vt:lpstr>香氛生活vs.時尚手作</vt:lpstr>
      <vt:lpstr>車內香氛擴香器 </vt:lpstr>
      <vt:lpstr>麥桿精油擴香器 </vt:lpstr>
      <vt:lpstr>香氛生活vs.時尚手作</vt:lpstr>
      <vt:lpstr>香草植栽盆/麻繩DIY</vt:lpstr>
      <vt:lpstr>香草多肉植栽盆/麻繩DIY </vt:lpstr>
      <vt:lpstr>香氛生活vs.時尚手作</vt:lpstr>
      <vt:lpstr>療癒的香氛小物</vt:lpstr>
      <vt:lpstr>香包香囊材料： </vt:lpstr>
      <vt:lpstr>香包香囊材料： </vt:lpstr>
      <vt:lpstr>香囊袋/香包DIY</vt:lpstr>
      <vt:lpstr>辟溫香囊/香包DIY</vt:lpstr>
      <vt:lpstr>香氛生活vs.時尚手作</vt:lpstr>
      <vt:lpstr>香氛生活vs.時尚手作  </vt:lpstr>
      <vt:lpstr>香氛生活vs.時尚手作</vt:lpstr>
      <vt:lpstr>車內香氛擴散器 </vt:lpstr>
      <vt:lpstr>香氛生活vs.時尚手作</vt:lpstr>
      <vt:lpstr>波西米亞風/包包掛飾 </vt:lpstr>
      <vt:lpstr>波西米亞風/薰香耳環. </vt:lpstr>
      <vt:lpstr>印度風情/擴香手環 </vt:lpstr>
      <vt:lpstr>香氛熔岩珠頸鍊 </vt:lpstr>
      <vt:lpstr>香氛生活vs.時尚手作</vt:lpstr>
      <vt:lpstr>香氛生活vs.時尚手作</vt:lpstr>
      <vt:lpstr>       哪裡可以找到                          Alin/雅鈴老師??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香氛生活vs.時尚手作</dc:title>
  <cp:lastModifiedBy>886928842012</cp:lastModifiedBy>
  <cp:revision>2</cp:revision>
  <dcterms:modified xsi:type="dcterms:W3CDTF">2022-07-06T16:09:10Z</dcterms:modified>
</cp:coreProperties>
</file>