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98" r:id="rId1"/>
  </p:sldMasterIdLst>
  <p:notesMasterIdLst>
    <p:notesMasterId r:id="rId7"/>
  </p:notesMasterIdLst>
  <p:handoutMasterIdLst>
    <p:handoutMasterId r:id="rId8"/>
  </p:handoutMasterIdLst>
  <p:sldIdLst>
    <p:sldId id="591" r:id="rId2"/>
    <p:sldId id="445" r:id="rId3"/>
    <p:sldId id="573" r:id="rId4"/>
    <p:sldId id="577" r:id="rId5"/>
    <p:sldId id="576" r:id="rId6"/>
  </p:sldIdLst>
  <p:sldSz cx="9144000" cy="6858000" type="screen4x3"/>
  <p:notesSz cx="6805613" cy="99393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3600"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3600"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3600"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3600" b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CC"/>
    <a:srgbClr val="1C1C1C"/>
    <a:srgbClr val="660066"/>
    <a:srgbClr val="90F280"/>
    <a:srgbClr val="FFFFFF"/>
    <a:srgbClr val="6600CC"/>
    <a:srgbClr val="549C4A"/>
    <a:srgbClr val="6600FF"/>
    <a:srgbClr val="FF5050"/>
    <a:srgbClr val="E3D7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97" autoAdjust="0"/>
    <p:restoredTop sz="77060" autoAdjust="0"/>
  </p:normalViewPr>
  <p:slideViewPr>
    <p:cSldViewPr>
      <p:cViewPr varScale="1">
        <p:scale>
          <a:sx n="88" d="100"/>
          <a:sy n="88" d="100"/>
        </p:scale>
        <p:origin x="-23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38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9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58" tIns="47828" rIns="95658" bIns="47828" numCol="1" anchor="t" anchorCtr="0" compatLnSpc="1">
            <a:prstTxWarp prst="textNoShape">
              <a:avLst/>
            </a:prstTxWarp>
          </a:bodyPr>
          <a:lstStyle>
            <a:lvl1pPr defTabSz="957142" eaLnBrk="1" hangingPunct="1">
              <a:defRPr sz="13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6038" y="0"/>
            <a:ext cx="294798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58" tIns="47828" rIns="95658" bIns="47828" numCol="1" anchor="t" anchorCtr="0" compatLnSpc="1">
            <a:prstTxWarp prst="textNoShape">
              <a:avLst/>
            </a:prstTxWarp>
          </a:bodyPr>
          <a:lstStyle>
            <a:lvl1pPr algn="r" defTabSz="957142" eaLnBrk="1" hangingPunct="1">
              <a:defRPr sz="13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0863"/>
            <a:ext cx="294798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58" tIns="47828" rIns="95658" bIns="47828" numCol="1" anchor="b" anchorCtr="0" compatLnSpc="1">
            <a:prstTxWarp prst="textNoShape">
              <a:avLst/>
            </a:prstTxWarp>
          </a:bodyPr>
          <a:lstStyle>
            <a:lvl1pPr defTabSz="957142" eaLnBrk="1" hangingPunct="1">
              <a:defRPr sz="13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6038" y="9440863"/>
            <a:ext cx="2947987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58" tIns="47828" rIns="95658" bIns="47828" numCol="1" anchor="b" anchorCtr="0" compatLnSpc="1">
            <a:prstTxWarp prst="textNoShape">
              <a:avLst/>
            </a:prstTxWarp>
          </a:bodyPr>
          <a:lstStyle>
            <a:lvl1pPr algn="r" defTabSz="955675" eaLnBrk="1" hangingPunct="1">
              <a:defRPr sz="1300" b="0" smtClean="0"/>
            </a:lvl1pPr>
          </a:lstStyle>
          <a:p>
            <a:pPr>
              <a:defRPr/>
            </a:pPr>
            <a:fld id="{6E0D53DD-2679-4E32-B1F7-B88A6A2A31E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08938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9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79" tIns="45190" rIns="90379" bIns="4519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038" y="0"/>
            <a:ext cx="294798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79" tIns="45190" rIns="90379" bIns="4519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70463" cy="3729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8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2625" y="4721225"/>
            <a:ext cx="5443538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79" tIns="45190" rIns="90379" bIns="451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278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863"/>
            <a:ext cx="294798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79" tIns="45190" rIns="90379" bIns="4519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78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038" y="9440863"/>
            <a:ext cx="2947987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379" tIns="45190" rIns="90379" bIns="4519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/>
            </a:lvl1pPr>
          </a:lstStyle>
          <a:p>
            <a:pPr>
              <a:defRPr/>
            </a:pPr>
            <a:fld id="{C4CCE2E9-36B0-49A1-A32E-D3A3B97AFC1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812966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dirty="0"/>
              <a:t>坑子社區發展協會工作簡報</a:t>
            </a:r>
            <a:endParaRPr lang="en-US" altLang="zh-TW" dirty="0"/>
          </a:p>
        </p:txBody>
      </p:sp>
      <p:sp>
        <p:nvSpPr>
          <p:cNvPr id="532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A5EA535-4D55-4FC5-8D15-3FEEB213809B}" type="slidenum">
              <a:rPr lang="en-US" altLang="zh-TW"/>
              <a:pPr>
                <a:spcBef>
                  <a:spcPct val="0"/>
                </a:spcBef>
              </a:pPr>
              <a:t>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 dirty="0"/>
              <a:t>閩南語「坑仔」意旨溪流縱谷地形，坑子社區地處林口台地西側，坑子溪谷地中，早期凱德格蘭平埔族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dirty="0"/>
              <a:t>南崁四社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dirty="0"/>
              <a:t>的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dirty="0"/>
              <a:t>坑仔社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」就是</a:t>
            </a:r>
            <a:r>
              <a:rPr lang="zh-TW" altLang="en-US" dirty="0"/>
              <a:t>包括現在的山腳、外社及坑子，是當時蘆竹唯一的村落。</a:t>
            </a:r>
            <a:endParaRPr lang="en-US" altLang="zh-TW" dirty="0"/>
          </a:p>
          <a:p>
            <a:r>
              <a:rPr lang="zh-TW" altLang="en-US" dirty="0"/>
              <a:t>坑子主要分為頂社、貓尾崎、赤塗崎及土地公坑四個聚落。</a:t>
            </a:r>
            <a:endParaRPr lang="en-US" altLang="zh-TW" dirty="0"/>
          </a:p>
          <a:p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1262AF3-4D22-4068-AD90-587E392B4897}" type="slidenum">
              <a:rPr lang="en-US" altLang="zh-TW"/>
              <a:pPr>
                <a:spcBef>
                  <a:spcPct val="0"/>
                </a:spcBef>
              </a:pPr>
              <a:t>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坑子社區堪稱蘆竹區的後花園有依山層疊的茶園、</a:t>
            </a:r>
            <a:endParaRPr lang="en-US" altLang="zh-TW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自然步道、三座高爾夫球場</a:t>
            </a:r>
            <a:endParaRPr lang="en-US" altLang="zh-TW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以及深具文化價值的土埆厝、斗笠、木炭窯</a:t>
            </a:r>
            <a:r>
              <a:rPr lang="zh-TW" altLang="zh-TW" dirty="0"/>
              <a:t>，</a:t>
            </a:r>
            <a:endParaRPr lang="en-US" altLang="zh-TW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dirty="0"/>
              <a:t>還有綠竹筍，蘆峰烏龍茶</a:t>
            </a:r>
            <a:r>
              <a:rPr lang="zh-TW" altLang="en-US" dirty="0"/>
              <a:t>、天賜米</a:t>
            </a:r>
            <a:r>
              <a:rPr lang="zh-TW" altLang="zh-TW" dirty="0"/>
              <a:t>等無毒農產</a:t>
            </a:r>
            <a:endParaRPr lang="en-US" altLang="zh-TW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近年更有多座合法休閒農場成立。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CCE2E9-36B0-49A1-A32E-D3A3B97AFC15}" type="slidenum">
              <a:rPr lang="en-US" altLang="zh-TW" smtClean="0"/>
              <a:pPr>
                <a:defRPr/>
              </a:pPr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75675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社區吉祥物為坑子寶寶，是由社區居民藍志峰及藍宇盛所創作的，以穿布鞋，戴斗笠，吃竹筍，喝好茶，看大樹，逛古厝，遊坑子，好心情　來充分表現坑子社區的特色，</a:t>
            </a:r>
            <a:endParaRPr lang="en-US" altLang="zh-TW" dirty="0"/>
          </a:p>
          <a:p>
            <a:r>
              <a:rPr lang="zh-TW" altLang="en-US" dirty="0"/>
              <a:t>社區花為桃金孃，由前理事邱建清廣為栽種，就像社區居民刻苦耐勞，胼手扺足，開墾耕耘，如今就像盛開的燦爛花朵般，呈現亮眼成績。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CCE2E9-36B0-49A1-A32E-D3A3B97AFC15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10723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活動中心二樓設有社區觀光導覽地圖及景點解說</a:t>
            </a:r>
            <a:endParaRPr lang="en-US" altLang="zh-TW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介紹社區未來發展的休閒觀光產業，</a:t>
            </a:r>
            <a:endParaRPr lang="en-US" altLang="zh-TW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班隊平日成果也展現在此，我們將傳統與未來結合，讓坑子社區與時俱進，邁向更好的未來。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CCE2E9-36B0-49A1-A32E-D3A3B97AFC15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41583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C6364-F334-405C-850B-EF42051A3FD0}" type="datetimeFigureOut">
              <a:rPr lang="en-US"/>
              <a:pPr>
                <a:defRPr/>
              </a:pPr>
              <a:t>11/5/2018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3623E-0C56-4D6C-ABC4-DCF35C132F19}" type="slidenum">
              <a:rPr lang="en-US" altLang="zh-TW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940003"/>
      </p:ext>
    </p:extLst>
  </p:cSld>
  <p:clrMapOvr>
    <a:masterClrMapping/>
  </p:clrMapOvr>
  <p:transition advClick="0" advTm="1000">
    <p:fade/>
  </p:transition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30658-9C8E-41E6-A5EA-8F2816512A0B}" type="datetime1">
              <a:rPr lang="zh-TW" altLang="en-US"/>
              <a:pPr>
                <a:defRPr/>
              </a:pPr>
              <a:t>2018/11/5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2BDBC56C-8091-4A24-B18F-0DFCFBA48F8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1081387"/>
      </p:ext>
    </p:extLst>
  </p:cSld>
  <p:clrMapOvr>
    <a:masterClrMapping/>
  </p:clrMapOvr>
  <p:transition advClick="0" advTm="1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DC376-2929-45AF-B2D9-431B28F74024}" type="datetime1">
              <a:rPr lang="zh-TW" altLang="en-US"/>
              <a:pPr>
                <a:defRPr/>
              </a:pPr>
              <a:t>2018/11/5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4B5409A0-AB49-4BCD-B401-A40F7FF3677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8341731"/>
      </p:ext>
    </p:extLst>
  </p:cSld>
  <p:clrMapOvr>
    <a:masterClrMapping/>
  </p:clrMapOvr>
  <p:transition advClick="0" advTm="1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179512" y="1844824"/>
            <a:ext cx="8540750" cy="5489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新細明體" pitchFamily="18" charset="-120"/>
              </a:defRPr>
            </a:lvl1pPr>
          </a:lstStyle>
          <a:p>
            <a:pPr>
              <a:defRPr/>
            </a:pPr>
            <a:fld id="{3BE0BA79-50E8-45A2-BA41-FEDD70D64147}" type="datetime1">
              <a:rPr lang="zh-TW" altLang="en-US"/>
              <a:pPr>
                <a:defRPr/>
              </a:pPr>
              <a:t>2018/11/5</a:t>
            </a:fld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A0052232-8002-49F4-9F60-A0DC3214E2C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40910356"/>
      </p:ext>
    </p:extLst>
  </p:cSld>
  <p:clrMapOvr>
    <a:masterClrMapping/>
  </p:clrMapOvr>
  <p:transition advClick="0" advTm="1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886879"/>
      </p:ext>
    </p:extLst>
  </p:cSld>
  <p:clrMapOvr>
    <a:masterClrMapping/>
  </p:clrMapOvr>
  <p:transition advClick="0" advTm="1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0965D-D03A-48FD-82AA-9303121988E3}" type="datetime1">
              <a:rPr lang="zh-TW" altLang="en-US"/>
              <a:pPr>
                <a:defRPr/>
              </a:pPr>
              <a:t>2018/11/5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4EC58CAF-598F-4FE5-B693-13ECEDBF560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6266050"/>
      </p:ext>
    </p:extLst>
  </p:cSld>
  <p:clrMapOvr>
    <a:masterClrMapping/>
  </p:clrMapOvr>
  <p:transition advClick="0" advTm="1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85B36-FEFE-4D83-BBBB-F746D6830B3E}" type="datetime1">
              <a:rPr lang="zh-TW" altLang="en-US"/>
              <a:pPr>
                <a:defRPr/>
              </a:pPr>
              <a:t>2018/11/5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1F25AD6C-305A-4A38-96AD-29E72094EF4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44986714"/>
      </p:ext>
    </p:extLst>
  </p:cSld>
  <p:clrMapOvr>
    <a:masterClrMapping/>
  </p:clrMapOvr>
  <p:transition advClick="0" advTm="1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5D3B3-3B77-4D53-9C02-152B7291E12B}" type="datetime1">
              <a:rPr lang="zh-TW" altLang="en-US"/>
              <a:pPr>
                <a:defRPr/>
              </a:pPr>
              <a:t>2018/11/5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9095C0D9-1390-4625-B64E-3180AA2C28B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657852"/>
      </p:ext>
    </p:extLst>
  </p:cSld>
  <p:clrMapOvr>
    <a:masterClrMapping/>
  </p:clrMapOvr>
  <p:transition advClick="0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6DE4E-9CAA-4506-BC72-F35269E9158F}" type="datetime1">
              <a:rPr lang="zh-TW" altLang="en-US"/>
              <a:pPr>
                <a:defRPr/>
              </a:pPr>
              <a:t>2018/11/5</a:t>
            </a:fld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4A5617B1-2D85-43C6-AB9C-F93D3B16082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77575060"/>
      </p:ext>
    </p:extLst>
  </p:cSld>
  <p:clrMapOvr>
    <a:masterClrMapping/>
  </p:clrMapOvr>
  <p:transition advClick="0" advTm="1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0CC35-1C2F-4B72-9C00-883318AAEB5A}" type="datetime1">
              <a:rPr lang="zh-TW" altLang="en-US"/>
              <a:pPr>
                <a:defRPr/>
              </a:pPr>
              <a:t>2018/11/5</a:t>
            </a:fld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ED484374-9018-480E-8D4B-70C8919FFED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78120846"/>
      </p:ext>
    </p:extLst>
  </p:cSld>
  <p:clrMapOvr>
    <a:masterClrMapping/>
  </p:clrMapOvr>
  <p:transition advClick="0" advTm="1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2F015-E90F-4E17-8393-0EC750142765}" type="datetime1">
              <a:rPr lang="zh-TW" altLang="en-US"/>
              <a:pPr>
                <a:defRPr/>
              </a:pPr>
              <a:t>2018/11/5</a:t>
            </a:fld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F9B67FA4-7512-4F78-9475-09E919D68B7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402778"/>
      </p:ext>
    </p:extLst>
  </p:cSld>
  <p:clrMapOvr>
    <a:masterClrMapping/>
  </p:clrMapOvr>
  <p:transition advClick="0" advTm="1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CF982-8A40-49C8-B0E5-1CB8821FDDEC}" type="datetime1">
              <a:rPr lang="zh-TW" altLang="en-US"/>
              <a:pPr>
                <a:defRPr/>
              </a:pPr>
              <a:t>2018/11/5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1D0FDB15-70D0-4CEA-8758-30F833382D8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7674336"/>
      </p:ext>
    </p:extLst>
  </p:cSld>
  <p:clrMapOvr>
    <a:masterClrMapping/>
  </p:clrMapOvr>
  <p:transition advClick="0" advTm="1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DEC28-A23C-42C8-B0D8-96806374A16A}" type="datetime1">
              <a:rPr lang="zh-TW" altLang="en-US"/>
              <a:pPr>
                <a:defRPr/>
              </a:pPr>
              <a:t>2018/11/5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smtClean="0"/>
            </a:lvl1pPr>
          </a:lstStyle>
          <a:p>
            <a:pPr>
              <a:defRPr/>
            </a:pPr>
            <a:fld id="{A71CDC8D-9EB1-4B94-8D10-62CC46821C0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34185246"/>
      </p:ext>
    </p:extLst>
  </p:cSld>
  <p:clrMapOvr>
    <a:masterClrMapping/>
  </p:clrMapOvr>
  <p:transition advClick="0" advTm="1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45892115-409A-44B6-825F-E041B037177B}" type="datetimeFigureOut">
              <a:rPr lang="en-US"/>
              <a:pPr>
                <a:defRPr/>
              </a:pPr>
              <a:t>11/5/2018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380E2F9-C97B-4571-B94F-FE24B72B8F8F}" type="slidenum">
              <a:rPr lang="en-US" altLang="zh-TW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8" r:id="rId1"/>
    <p:sldLayoutId id="2147484499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  <p:sldLayoutId id="2147484509" r:id="rId12"/>
    <p:sldLayoutId id="2147484510" r:id="rId13"/>
  </p:sldLayoutIdLst>
  <p:transition advClick="0" advTm="1000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_&#22353;&#23376;&#31038;&#21312;\&#26049;&#30333;\105.mp3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18" Type="http://schemas.openxmlformats.org/officeDocument/2006/relationships/image" Target="../media/image2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4.png"/><Relationship Id="rId20" Type="http://schemas.openxmlformats.org/officeDocument/2006/relationships/image" Target="../media/image12.png"/><Relationship Id="rId1" Type="http://schemas.openxmlformats.org/officeDocument/2006/relationships/audio" Target="file:///C:\_&#22353;&#23376;&#31038;&#21312;\&#26049;&#30333;\106.mp3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4.jpe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3.jpe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17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9.jpeg"/><Relationship Id="rId1" Type="http://schemas.openxmlformats.org/officeDocument/2006/relationships/audio" Target="file:///C:\_&#22353;&#23376;&#31038;&#21312;\&#26049;&#30333;\108.mp3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34.png"/><Relationship Id="rId5" Type="http://schemas.openxmlformats.org/officeDocument/2006/relationships/image" Target="../media/image29.jpeg"/><Relationship Id="rId15" Type="http://schemas.openxmlformats.org/officeDocument/2006/relationships/image" Target="../media/image38.jpe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8.jpeg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png"/><Relationship Id="rId3" Type="http://schemas.openxmlformats.org/officeDocument/2006/relationships/notesSlide" Target="../notesSlides/notesSlide5.xml"/><Relationship Id="rId7" Type="http://schemas.microsoft.com/office/2007/relationships/hdphoto" Target="../media/hdphoto1.wdp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_&#22353;&#23376;&#31038;&#21312;\&#26049;&#30333;\116.mp3" TargetMode="External"/><Relationship Id="rId6" Type="http://schemas.openxmlformats.org/officeDocument/2006/relationships/image" Target="../media/image44.png"/><Relationship Id="rId11" Type="http://schemas.openxmlformats.org/officeDocument/2006/relationships/image" Target="../media/image48.jpeg"/><Relationship Id="rId5" Type="http://schemas.openxmlformats.org/officeDocument/2006/relationships/image" Target="../media/image11.png"/><Relationship Id="rId10" Type="http://schemas.openxmlformats.org/officeDocument/2006/relationships/image" Target="../media/image47.jpeg"/><Relationship Id="rId4" Type="http://schemas.openxmlformats.org/officeDocument/2006/relationships/image" Target="../media/image43.png"/><Relationship Id="rId9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3" name="Rectangle 37"/>
          <p:cNvSpPr>
            <a:spLocks noChangeArrowheads="1"/>
          </p:cNvSpPr>
          <p:nvPr/>
        </p:nvSpPr>
        <p:spPr bwMode="auto">
          <a:xfrm>
            <a:off x="3810000" y="649128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kumimoji="0" lang="en-US" altLang="zh-TW" sz="1800" b="0" dirty="0">
              <a:solidFill>
                <a:srgbClr val="6666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14340" name="WordArt 40"/>
          <p:cNvSpPr>
            <a:spLocks noChangeArrowheads="1" noChangeShapeType="1" noTextEdit="1"/>
          </p:cNvSpPr>
          <p:nvPr/>
        </p:nvSpPr>
        <p:spPr bwMode="auto">
          <a:xfrm>
            <a:off x="1082675" y="777875"/>
            <a:ext cx="5638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TW" altLang="en-US" kern="10">
              <a:ln w="9525">
                <a:solidFill>
                  <a:srgbClr val="FF5050"/>
                </a:solidFill>
                <a:round/>
                <a:headEnd/>
                <a:tailEnd/>
              </a:ln>
              <a:solidFill>
                <a:srgbClr val="FF5050"/>
              </a:solidFill>
              <a:latin typeface="標楷體"/>
              <a:ea typeface="標楷體"/>
            </a:endParaRPr>
          </a:p>
        </p:txBody>
      </p:sp>
      <p:sp>
        <p:nvSpPr>
          <p:cNvPr id="14342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8335695-E262-4E63-BF2E-F5E6522DB785}" type="slidenum">
              <a:rPr lang="en-US" altLang="zh-TW" sz="20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zh-TW" sz="200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206354"/>
            <a:ext cx="9143999" cy="18364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6500"/>
              </a:lnSpc>
              <a:spcBef>
                <a:spcPts val="600"/>
              </a:spcBef>
            </a:pPr>
            <a:r>
              <a:rPr lang="zh-TW" altLang="en-US" sz="4800" b="1" cap="none" spc="0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/>
                <a:ea typeface="文鼎勘亭流" panose="02010609010101010101" pitchFamily="49" charset="-120"/>
              </a:rPr>
              <a:t>桃園市蘆竹區</a:t>
            </a:r>
            <a:endParaRPr lang="en-US" altLang="zh-TW" sz="48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/>
              <a:ea typeface="文鼎勘亭流" panose="02010609010101010101" pitchFamily="49" charset="-120"/>
            </a:endParaRPr>
          </a:p>
          <a:p>
            <a:pPr algn="ctr">
              <a:lnSpc>
                <a:spcPts val="6500"/>
              </a:lnSpc>
              <a:spcBef>
                <a:spcPts val="600"/>
              </a:spcBef>
            </a:pPr>
            <a:r>
              <a:rPr lang="zh-TW" altLang="en-US" sz="4800" b="1" cap="none" spc="0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/>
                <a:ea typeface="文鼎勘亭流" panose="02010609010101010101" pitchFamily="49" charset="-120"/>
              </a:rPr>
              <a:t>坑子社區發展協會社區工作簡報</a:t>
            </a:r>
          </a:p>
        </p:txBody>
      </p:sp>
      <p:pic>
        <p:nvPicPr>
          <p:cNvPr id="9" name="Picture 2" descr="http://www.kz.org.tw/images/tea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1868" y="2290814"/>
            <a:ext cx="2050620" cy="15357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008" y="3645029"/>
            <a:ext cx="2113310" cy="147968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082675" y="5484834"/>
            <a:ext cx="7340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指導單位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桃園市政府、蘆竹區公所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3699872" y="6091568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報告人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執行幹事 陳照琳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l="13157" t="7719" r="13115" b="60781"/>
          <a:stretch/>
        </p:blipFill>
        <p:spPr>
          <a:xfrm>
            <a:off x="2831624" y="5966635"/>
            <a:ext cx="881973" cy="846741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l="13157" t="7719" r="13115" b="60781"/>
          <a:stretch/>
        </p:blipFill>
        <p:spPr>
          <a:xfrm>
            <a:off x="5701459" y="3951518"/>
            <a:ext cx="881973" cy="84674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91" r="2948" b="13487"/>
          <a:stretch/>
        </p:blipFill>
        <p:spPr>
          <a:xfrm>
            <a:off x="211887" y="2158692"/>
            <a:ext cx="4792161" cy="32865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317"/>
            <a:ext cx="9144000" cy="585701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600835" y="645316"/>
            <a:ext cx="230187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鼎勘亭流" panose="02010609010101010101" pitchFamily="49" charset="-120"/>
              </a:rPr>
              <a:t>林口台地</a:t>
            </a:r>
          </a:p>
        </p:txBody>
      </p:sp>
      <p:sp>
        <p:nvSpPr>
          <p:cNvPr id="10" name="矩形 9"/>
          <p:cNvSpPr/>
          <p:nvPr/>
        </p:nvSpPr>
        <p:spPr>
          <a:xfrm>
            <a:off x="3278748" y="3012589"/>
            <a:ext cx="4895892" cy="31393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6600" dirty="0">
                <a:ln w="2450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0">
                      <a:srgbClr val="DDEBCF"/>
                    </a:gs>
                    <a:gs pos="50000">
                      <a:srgbClr val="9CB86E"/>
                    </a:gs>
                    <a:gs pos="100000">
                      <a:srgbClr val="156B13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ea typeface="文鼎勘亭流" panose="02010609010101010101" pitchFamily="49" charset="-120"/>
              </a:rPr>
              <a:t>茶香</a:t>
            </a:r>
            <a:r>
              <a:rPr lang="en-US" altLang="zh-TW" sz="6600" dirty="0">
                <a:ln w="2450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0">
                      <a:srgbClr val="DDEBCF"/>
                    </a:gs>
                    <a:gs pos="50000">
                      <a:srgbClr val="9CB86E"/>
                    </a:gs>
                    <a:gs pos="100000">
                      <a:srgbClr val="156B13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ea typeface="文鼎勘亭流" panose="02010609010101010101" pitchFamily="49" charset="-120"/>
              </a:rPr>
              <a:t>~</a:t>
            </a:r>
          </a:p>
          <a:p>
            <a:pPr eaLnBrk="1" hangingPunct="1">
              <a:defRPr/>
            </a:pPr>
            <a:r>
              <a:rPr lang="zh-TW" altLang="en-US" sz="6600" dirty="0">
                <a:ln w="2450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21001">
                      <a:srgbClr val="F8B049"/>
                    </a:gs>
                    <a:gs pos="63000">
                      <a:srgbClr val="FEE7F2"/>
                    </a:gs>
                    <a:gs pos="67000">
                      <a:srgbClr val="F952A0"/>
                    </a:gs>
                    <a:gs pos="69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ea typeface="文鼎勘亭流" panose="02010609010101010101" pitchFamily="49" charset="-120"/>
              </a:rPr>
              <a:t>    花香</a:t>
            </a:r>
            <a:r>
              <a:rPr lang="en-US" altLang="zh-TW" sz="6600" dirty="0">
                <a:ln w="2450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21001">
                      <a:srgbClr val="F8B049"/>
                    </a:gs>
                    <a:gs pos="63000">
                      <a:srgbClr val="FEE7F2"/>
                    </a:gs>
                    <a:gs pos="67000">
                      <a:srgbClr val="F952A0"/>
                    </a:gs>
                    <a:gs pos="69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ea typeface="文鼎勘亭流" panose="02010609010101010101" pitchFamily="49" charset="-120"/>
              </a:rPr>
              <a:t>~</a:t>
            </a:r>
          </a:p>
          <a:p>
            <a:pPr eaLnBrk="1" hangingPunct="1">
              <a:defRPr/>
            </a:pPr>
            <a:r>
              <a:rPr lang="zh-TW" altLang="en-US" sz="6600" dirty="0">
                <a:ln w="2450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0">
                      <a:srgbClr val="DDEBCF"/>
                    </a:gs>
                    <a:gs pos="50000">
                      <a:srgbClr val="9CB86E"/>
                    </a:gs>
                    <a:gs pos="100000">
                      <a:srgbClr val="156B13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ea typeface="文鼎勘亭流" panose="02010609010101010101" pitchFamily="49" charset="-120"/>
              </a:rPr>
              <a:t>        </a:t>
            </a:r>
            <a:r>
              <a:rPr lang="zh-TW" altLang="en-US" sz="6600" dirty="0">
                <a:ln w="2450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ea typeface="文鼎勘亭流" panose="02010609010101010101" pitchFamily="49" charset="-120"/>
              </a:rPr>
              <a:t>好家鄉</a:t>
            </a:r>
            <a:r>
              <a:rPr lang="en-US" altLang="zh-TW" sz="6600" dirty="0">
                <a:ln w="2450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ea typeface="文鼎勘亭流" panose="02010609010101010101" pitchFamily="49" charset="-120"/>
              </a:rPr>
              <a:t>!</a:t>
            </a:r>
            <a:endParaRPr lang="zh-TW" altLang="en-US" sz="6600" dirty="0">
              <a:ln w="24500" cmpd="sng">
                <a:solidFill>
                  <a:schemeClr val="tx1"/>
                </a:solidFill>
                <a:prstDash val="solid"/>
                <a:miter lim="800000"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ea typeface="文鼎勘亭流" panose="02010609010101010101" pitchFamily="49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63525" y="959459"/>
            <a:ext cx="18473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TW"/>
            </a:defPPr>
            <a:lvl1pPr>
              <a:defRPr b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鼎勘亭流" pitchFamily="49" charset="-120"/>
              </a:defRPr>
            </a:lvl1pPr>
          </a:lstStyle>
          <a:p>
            <a:pPr eaLnBrk="1" hangingPunct="1">
              <a:defRPr/>
            </a:pP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5383" name="投影片編號版面配置區 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5723546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E12526B-6E35-473C-B845-FE3947A4CE35}" type="slidenum">
              <a:rPr lang="en-US" altLang="zh-TW" sz="20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zh-TW" sz="2000">
              <a:solidFill>
                <a:srgbClr val="898989"/>
              </a:solidFill>
              <a:latin typeface="Arial" charset="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04" y="2000240"/>
            <a:ext cx="5535648" cy="99373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0449" y="1213429"/>
            <a:ext cx="1511939" cy="1012024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0449" y="4352850"/>
            <a:ext cx="2432515" cy="1018120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4581" y="1214422"/>
            <a:ext cx="1975275" cy="1012024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1571" y="3343850"/>
            <a:ext cx="1975275" cy="1024217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2988" y="6341169"/>
            <a:ext cx="9138696" cy="518205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2988" y="-34047"/>
            <a:ext cx="9138696" cy="518205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-893032" y="524317"/>
            <a:ext cx="572464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dirty="0">
                <a:ln w="12700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文鼎勘亭流" panose="02010609010101010101" pitchFamily="49" charset="-120"/>
              </a:rPr>
              <a:t>坑子里行政區域圖</a:t>
            </a:r>
          </a:p>
        </p:txBody>
      </p:sp>
      <p:sp>
        <p:nvSpPr>
          <p:cNvPr id="26" name="矩形 25"/>
          <p:cNvSpPr/>
          <p:nvPr/>
        </p:nvSpPr>
        <p:spPr>
          <a:xfrm>
            <a:off x="4479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786725" y="-1994803"/>
            <a:ext cx="4339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在這裡加入您的文字</a:t>
            </a:r>
          </a:p>
        </p:txBody>
      </p:sp>
      <p:pic>
        <p:nvPicPr>
          <p:cNvPr id="17" name="10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tretch>
            <a:fillRect/>
          </a:stretch>
        </p:blipFill>
        <p:spPr>
          <a:xfrm>
            <a:off x="10144164" y="578645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4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1" nodeType="withEffect">
                                  <p:stCondLst>
                                    <p:cond delay="15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16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xit" presetSubtype="0" accel="100000" fill="hold" grpId="1" nodeType="withEffect">
                                  <p:stCondLst>
                                    <p:cond delay="17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/>
      <p:bldP spid="6" grpId="1"/>
      <p:bldP spid="10" grpId="0"/>
      <p:bldP spid="10" grpId="1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_坑子社區\補充資料\DSC007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85784" y="928670"/>
            <a:ext cx="9753601" cy="5486400"/>
          </a:xfrm>
          <a:prstGeom prst="rect">
            <a:avLst/>
          </a:prstGeom>
          <a:noFill/>
        </p:spPr>
      </p:pic>
      <p:pic>
        <p:nvPicPr>
          <p:cNvPr id="1030" name="Picture 6" descr="C:\_坑子社區\補充資料\1000011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357430"/>
            <a:ext cx="9144000" cy="4500570"/>
          </a:xfrm>
          <a:prstGeom prst="rect">
            <a:avLst/>
          </a:prstGeom>
          <a:noFill/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76243"/>
            <a:ext cx="2133600" cy="365125"/>
          </a:xfrm>
        </p:spPr>
        <p:txBody>
          <a:bodyPr/>
          <a:lstStyle/>
          <a:p>
            <a:pPr>
              <a:defRPr/>
            </a:pPr>
            <a:fld id="{4EC58CAF-598F-4FE5-B693-13ECEDBF5603}" type="slidenum">
              <a:rPr lang="en-US" altLang="zh-TW" smtClean="0"/>
              <a:pPr>
                <a:defRPr/>
              </a:pPr>
              <a:t>3</a:t>
            </a:fld>
            <a:endParaRPr lang="en-US" altLang="zh-TW"/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988" y="6309320"/>
            <a:ext cx="9138696" cy="518205"/>
          </a:xfrm>
          <a:prstGeom prst="rect">
            <a:avLst/>
          </a:prstGeom>
        </p:spPr>
      </p:pic>
      <p:grpSp>
        <p:nvGrpSpPr>
          <p:cNvPr id="46" name="群組 45"/>
          <p:cNvGrpSpPr/>
          <p:nvPr/>
        </p:nvGrpSpPr>
        <p:grpSpPr>
          <a:xfrm>
            <a:off x="142844" y="4748634"/>
            <a:ext cx="1800225" cy="1704702"/>
            <a:chOff x="103188" y="4676626"/>
            <a:chExt cx="1800225" cy="1704702"/>
          </a:xfrm>
        </p:grpSpPr>
        <p:pic>
          <p:nvPicPr>
            <p:cNvPr id="10" name="Picture 7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88" y="4676626"/>
              <a:ext cx="1800225" cy="1439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文字方塊 9"/>
            <p:cNvSpPr txBox="1">
              <a:spLocks noChangeArrowheads="1"/>
            </p:cNvSpPr>
            <p:nvPr/>
          </p:nvSpPr>
          <p:spPr bwMode="auto">
            <a:xfrm>
              <a:off x="536575" y="6073353"/>
              <a:ext cx="72231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400" dirty="0"/>
                <a:t>迎賓牆</a:t>
              </a:r>
            </a:p>
          </p:txBody>
        </p:sp>
      </p:grpSp>
      <p:grpSp>
        <p:nvGrpSpPr>
          <p:cNvPr id="54" name="群組 53"/>
          <p:cNvGrpSpPr/>
          <p:nvPr/>
        </p:nvGrpSpPr>
        <p:grpSpPr>
          <a:xfrm>
            <a:off x="3571868" y="4643446"/>
            <a:ext cx="1800000" cy="1745978"/>
            <a:chOff x="3500430" y="4643446"/>
            <a:chExt cx="1800000" cy="1745978"/>
          </a:xfrm>
        </p:grpSpPr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430" y="4643446"/>
              <a:ext cx="1800000" cy="14384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文字方塊 9"/>
            <p:cNvSpPr txBox="1">
              <a:spLocks noChangeArrowheads="1"/>
            </p:cNvSpPr>
            <p:nvPr/>
          </p:nvSpPr>
          <p:spPr bwMode="auto">
            <a:xfrm>
              <a:off x="3770305" y="6083036"/>
              <a:ext cx="1082675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400" dirty="0"/>
                <a:t>社底彩繪橋</a:t>
              </a:r>
            </a:p>
          </p:txBody>
        </p:sp>
      </p:grpSp>
      <p:grpSp>
        <p:nvGrpSpPr>
          <p:cNvPr id="44" name="群組 43"/>
          <p:cNvGrpSpPr/>
          <p:nvPr/>
        </p:nvGrpSpPr>
        <p:grpSpPr>
          <a:xfrm>
            <a:off x="7215206" y="4754414"/>
            <a:ext cx="1800225" cy="1698922"/>
            <a:chOff x="7305675" y="4754414"/>
            <a:chExt cx="1800225" cy="1698922"/>
          </a:xfrm>
        </p:grpSpPr>
        <p:pic>
          <p:nvPicPr>
            <p:cNvPr id="12" name="Picture 9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5675" y="4754414"/>
              <a:ext cx="1800225" cy="1439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文字方塊 9"/>
            <p:cNvSpPr txBox="1">
              <a:spLocks noChangeArrowheads="1"/>
            </p:cNvSpPr>
            <p:nvPr/>
          </p:nvSpPr>
          <p:spPr bwMode="auto">
            <a:xfrm>
              <a:off x="7780338" y="6145361"/>
              <a:ext cx="108108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400" dirty="0"/>
                <a:t>鐵馬休憩站</a:t>
              </a:r>
            </a:p>
          </p:txBody>
        </p:sp>
      </p:grpSp>
      <p:grpSp>
        <p:nvGrpSpPr>
          <p:cNvPr id="43" name="群組 42"/>
          <p:cNvGrpSpPr/>
          <p:nvPr/>
        </p:nvGrpSpPr>
        <p:grpSpPr>
          <a:xfrm>
            <a:off x="142844" y="2789767"/>
            <a:ext cx="1800225" cy="1687513"/>
            <a:chOff x="7305675" y="2699841"/>
            <a:chExt cx="1800225" cy="1687513"/>
          </a:xfrm>
        </p:grpSpPr>
        <p:pic>
          <p:nvPicPr>
            <p:cNvPr id="25" name="Picture 17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5675" y="2699841"/>
              <a:ext cx="1800225" cy="1439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文字方塊 9"/>
            <p:cNvSpPr txBox="1">
              <a:spLocks noChangeArrowheads="1"/>
            </p:cNvSpPr>
            <p:nvPr/>
          </p:nvSpPr>
          <p:spPr bwMode="auto">
            <a:xfrm>
              <a:off x="7741252" y="4079379"/>
              <a:ext cx="90328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400" dirty="0"/>
                <a:t>生態園區</a:t>
              </a:r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1785918" y="3500438"/>
            <a:ext cx="1798638" cy="1747838"/>
            <a:chOff x="1905000" y="1282675"/>
            <a:chExt cx="1798638" cy="1747838"/>
          </a:xfrm>
        </p:grpSpPr>
        <p:sp>
          <p:nvSpPr>
            <p:cNvPr id="7" name="文字方塊 9"/>
            <p:cNvSpPr txBox="1">
              <a:spLocks noChangeArrowheads="1"/>
            </p:cNvSpPr>
            <p:nvPr/>
          </p:nvSpPr>
          <p:spPr bwMode="auto">
            <a:xfrm>
              <a:off x="2393157" y="2722538"/>
              <a:ext cx="7239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400" dirty="0"/>
                <a:t>古厝群</a:t>
              </a:r>
            </a:p>
          </p:txBody>
        </p:sp>
        <p:pic>
          <p:nvPicPr>
            <p:cNvPr id="37" name="Picture 3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1282675"/>
              <a:ext cx="1798638" cy="1439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2" name="群組 31"/>
          <p:cNvGrpSpPr/>
          <p:nvPr/>
        </p:nvGrpSpPr>
        <p:grpSpPr>
          <a:xfrm>
            <a:off x="3557818" y="2739530"/>
            <a:ext cx="1800000" cy="1714620"/>
            <a:chOff x="103188" y="549572"/>
            <a:chExt cx="1800000" cy="1714620"/>
          </a:xfrm>
        </p:grpSpPr>
        <p:pic>
          <p:nvPicPr>
            <p:cNvPr id="30" name="Picture 27" descr="J:\1050728坑子評鑑\1050728衛服部評鑑-評鑑手冊資料\頁96-0722-1\DSC_7118.JPG"/>
            <p:cNvPicPr preferRelativeResize="0"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03188" y="549572"/>
              <a:ext cx="1800000" cy="144312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文字方塊 9"/>
            <p:cNvSpPr txBox="1">
              <a:spLocks noChangeArrowheads="1"/>
            </p:cNvSpPr>
            <p:nvPr/>
          </p:nvSpPr>
          <p:spPr bwMode="auto">
            <a:xfrm>
              <a:off x="604044" y="1956415"/>
              <a:ext cx="7239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400" dirty="0"/>
                <a:t>天賜米</a:t>
              </a:r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5357818" y="3500438"/>
            <a:ext cx="1800225" cy="1730375"/>
            <a:chOff x="5503863" y="1269504"/>
            <a:chExt cx="1800225" cy="1730375"/>
          </a:xfrm>
        </p:grpSpPr>
        <p:pic>
          <p:nvPicPr>
            <p:cNvPr id="17" name="Picture 12" descr="I:\104評鑑資料1040723社區電腦\104評鑑手冊\0910手冊照片\5497.jpg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0" r="15894"/>
            <a:stretch>
              <a:fillRect/>
            </a:stretch>
          </p:blipFill>
          <p:spPr bwMode="auto">
            <a:xfrm>
              <a:off x="5503863" y="1269504"/>
              <a:ext cx="1800225" cy="1439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文字方塊 9"/>
            <p:cNvSpPr txBox="1">
              <a:spLocks noChangeArrowheads="1"/>
            </p:cNvSpPr>
            <p:nvPr/>
          </p:nvSpPr>
          <p:spPr bwMode="auto">
            <a:xfrm>
              <a:off x="5820079" y="2691904"/>
              <a:ext cx="108108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400" dirty="0"/>
                <a:t>蘆峰烏龍茶</a:t>
              </a:r>
            </a:p>
          </p:txBody>
        </p:sp>
      </p:grpSp>
      <p:grpSp>
        <p:nvGrpSpPr>
          <p:cNvPr id="41" name="群組 40"/>
          <p:cNvGrpSpPr/>
          <p:nvPr/>
        </p:nvGrpSpPr>
        <p:grpSpPr>
          <a:xfrm>
            <a:off x="7215206" y="2739530"/>
            <a:ext cx="1800000" cy="1716435"/>
            <a:chOff x="3703638" y="2691904"/>
            <a:chExt cx="1800000" cy="1716435"/>
          </a:xfrm>
        </p:grpSpPr>
        <p:pic>
          <p:nvPicPr>
            <p:cNvPr id="22" name="Picture 15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1" t="10310" r="18855" b="5228"/>
            <a:stretch>
              <a:fillRect/>
            </a:stretch>
          </p:blipFill>
          <p:spPr bwMode="auto">
            <a:xfrm>
              <a:off x="3703638" y="2691904"/>
              <a:ext cx="1800000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文字方塊 9"/>
            <p:cNvSpPr txBox="1">
              <a:spLocks noChangeArrowheads="1"/>
            </p:cNvSpPr>
            <p:nvPr/>
          </p:nvSpPr>
          <p:spPr bwMode="auto">
            <a:xfrm>
              <a:off x="4211960" y="4100562"/>
              <a:ext cx="72327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400" dirty="0"/>
                <a:t>綠竹筍</a:t>
              </a: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142844" y="773582"/>
            <a:ext cx="1800225" cy="1744830"/>
            <a:chOff x="1903413" y="3493591"/>
            <a:chExt cx="1800225" cy="1744830"/>
          </a:xfrm>
        </p:grpSpPr>
        <p:pic>
          <p:nvPicPr>
            <p:cNvPr id="18" name="Picture 13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3413" y="3493591"/>
              <a:ext cx="1800225" cy="1439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文字方塊 9"/>
            <p:cNvSpPr txBox="1">
              <a:spLocks noChangeArrowheads="1"/>
            </p:cNvSpPr>
            <p:nvPr/>
          </p:nvSpPr>
          <p:spPr bwMode="auto">
            <a:xfrm>
              <a:off x="2369344" y="4930446"/>
              <a:ext cx="90328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400" dirty="0"/>
                <a:t>相思木炭</a:t>
              </a: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1914519" y="1125499"/>
            <a:ext cx="1800225" cy="1749227"/>
            <a:chOff x="104775" y="2691904"/>
            <a:chExt cx="1800225" cy="1749227"/>
          </a:xfrm>
        </p:grpSpPr>
        <p:pic>
          <p:nvPicPr>
            <p:cNvPr id="16" name="Picture 11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75" y="2691904"/>
              <a:ext cx="1800225" cy="144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文字方塊 9"/>
            <p:cNvSpPr txBox="1">
              <a:spLocks noChangeArrowheads="1"/>
            </p:cNvSpPr>
            <p:nvPr/>
          </p:nvSpPr>
          <p:spPr bwMode="auto">
            <a:xfrm>
              <a:off x="600075" y="4133354"/>
              <a:ext cx="74251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400" dirty="0"/>
                <a:t>斗    笠</a:t>
              </a:r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3679025" y="773582"/>
            <a:ext cx="1800225" cy="1737519"/>
            <a:chOff x="7305674" y="549572"/>
            <a:chExt cx="1800225" cy="1737519"/>
          </a:xfrm>
        </p:grpSpPr>
        <p:sp>
          <p:nvSpPr>
            <p:cNvPr id="5" name="文字方塊 9"/>
            <p:cNvSpPr txBox="1">
              <a:spLocks noChangeArrowheads="1"/>
            </p:cNvSpPr>
            <p:nvPr/>
          </p:nvSpPr>
          <p:spPr bwMode="auto">
            <a:xfrm>
              <a:off x="7664448" y="1979116"/>
              <a:ext cx="10826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400" dirty="0"/>
                <a:t>坑子土埆厝</a:t>
              </a:r>
            </a:p>
          </p:txBody>
        </p:sp>
        <p:pic>
          <p:nvPicPr>
            <p:cNvPr id="28" name="Picture 19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5674" y="549572"/>
              <a:ext cx="1800225" cy="1439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2" name="群組 41"/>
          <p:cNvGrpSpPr/>
          <p:nvPr/>
        </p:nvGrpSpPr>
        <p:grpSpPr>
          <a:xfrm>
            <a:off x="5414981" y="1142984"/>
            <a:ext cx="1800225" cy="1731742"/>
            <a:chOff x="5503863" y="3503116"/>
            <a:chExt cx="1800225" cy="1731742"/>
          </a:xfrm>
        </p:grpSpPr>
        <p:pic>
          <p:nvPicPr>
            <p:cNvPr id="24" name="Picture 16"/>
            <p:cNvPicPr>
              <a:picLocks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4" r="17043" b="12883"/>
            <a:stretch>
              <a:fillRect/>
            </a:stretch>
          </p:blipFill>
          <p:spPr bwMode="auto">
            <a:xfrm>
              <a:off x="5503863" y="3503116"/>
              <a:ext cx="1800225" cy="1439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文字方塊 9"/>
            <p:cNvSpPr txBox="1">
              <a:spLocks noChangeArrowheads="1"/>
            </p:cNvSpPr>
            <p:nvPr/>
          </p:nvSpPr>
          <p:spPr bwMode="auto">
            <a:xfrm>
              <a:off x="5997879" y="4926883"/>
              <a:ext cx="90328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400" dirty="0"/>
                <a:t>自然步道</a:t>
              </a:r>
            </a:p>
          </p:txBody>
        </p:sp>
      </p:grpSp>
      <p:grpSp>
        <p:nvGrpSpPr>
          <p:cNvPr id="47" name="群組 46"/>
          <p:cNvGrpSpPr/>
          <p:nvPr/>
        </p:nvGrpSpPr>
        <p:grpSpPr>
          <a:xfrm>
            <a:off x="7215206" y="773582"/>
            <a:ext cx="1800225" cy="1726724"/>
            <a:chOff x="3714744" y="571480"/>
            <a:chExt cx="1800225" cy="1726724"/>
          </a:xfrm>
        </p:grpSpPr>
        <p:pic>
          <p:nvPicPr>
            <p:cNvPr id="8" name="Picture 5"/>
            <p:cNvPicPr>
              <a:picLocks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4744" y="571480"/>
              <a:ext cx="1800225" cy="1439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文字方塊 9"/>
            <p:cNvSpPr txBox="1">
              <a:spLocks noChangeArrowheads="1"/>
            </p:cNvSpPr>
            <p:nvPr/>
          </p:nvSpPr>
          <p:spPr bwMode="auto">
            <a:xfrm>
              <a:off x="4170363" y="1990229"/>
              <a:ext cx="90328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1400" dirty="0"/>
                <a:t>茶園風光</a:t>
              </a:r>
            </a:p>
          </p:txBody>
        </p:sp>
      </p:grpSp>
      <p:pic>
        <p:nvPicPr>
          <p:cNvPr id="55" name="10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20"/>
          <a:stretch>
            <a:fillRect/>
          </a:stretch>
        </p:blipFill>
        <p:spPr>
          <a:xfrm>
            <a:off x="10287040" y="6858000"/>
            <a:ext cx="304800" cy="304800"/>
          </a:xfrm>
          <a:prstGeom prst="rect">
            <a:avLst/>
          </a:prstGeom>
        </p:spPr>
      </p:pic>
      <p:grpSp>
        <p:nvGrpSpPr>
          <p:cNvPr id="51" name="群組 50"/>
          <p:cNvGrpSpPr/>
          <p:nvPr/>
        </p:nvGrpSpPr>
        <p:grpSpPr>
          <a:xfrm>
            <a:off x="1571604" y="214290"/>
            <a:ext cx="5572163" cy="1000133"/>
            <a:chOff x="1571604" y="214290"/>
            <a:chExt cx="5572163" cy="1000133"/>
          </a:xfrm>
        </p:grpSpPr>
        <p:sp>
          <p:nvSpPr>
            <p:cNvPr id="48" name="雲朵形圖說文字 47"/>
            <p:cNvSpPr/>
            <p:nvPr/>
          </p:nvSpPr>
          <p:spPr>
            <a:xfrm>
              <a:off x="1571604" y="214290"/>
              <a:ext cx="5572163" cy="1000133"/>
            </a:xfrm>
            <a:prstGeom prst="cloudCallout">
              <a:avLst>
                <a:gd name="adj1" fmla="val 37207"/>
                <a:gd name="adj2" fmla="val 23943"/>
              </a:avLst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 sz="1800" dirty="0">
                <a:solidFill>
                  <a:srgbClr val="FF0000"/>
                </a:solidFill>
                <a:latin typeface="華康竹風體W4(P)" panose="03000400000000000000" pitchFamily="66" charset="-120"/>
                <a:ea typeface="華康竹風體W4(P)" panose="03000400000000000000" pitchFamily="66" charset="-120"/>
              </a:endParaRPr>
            </a:p>
          </p:txBody>
        </p:sp>
        <p:sp>
          <p:nvSpPr>
            <p:cNvPr id="49" name="文字方塊 6"/>
            <p:cNvSpPr txBox="1">
              <a:spLocks noChangeArrowheads="1"/>
            </p:cNvSpPr>
            <p:nvPr/>
          </p:nvSpPr>
          <p:spPr bwMode="auto">
            <a:xfrm>
              <a:off x="2044677" y="301625"/>
              <a:ext cx="449353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4800" dirty="0">
                  <a:latin typeface="華康竹風體W4(P)" pitchFamily="66" charset="-120"/>
                  <a:ea typeface="華康竹風體W4(P)" pitchFamily="66" charset="-120"/>
                </a:rPr>
                <a:t>蘆竹區的後花園</a:t>
              </a:r>
            </a:p>
          </p:txBody>
        </p:sp>
      </p:grpSp>
      <p:pic>
        <p:nvPicPr>
          <p:cNvPr id="34" name="圖片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988" y="-41533"/>
            <a:ext cx="9138696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86800"/>
      </p:ext>
    </p:extLst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29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10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11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nodeType="withEffect">
                                  <p:stCondLst>
                                    <p:cond delay="14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16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nodeType="withEffect">
                                  <p:stCondLst>
                                    <p:cond delay="17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4" fill="hold" nodeType="withEffect">
                                  <p:stCondLst>
                                    <p:cond delay="19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nodeType="withEffect">
                                  <p:stCondLst>
                                    <p:cond delay="20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57" y="746430"/>
            <a:ext cx="3667033" cy="40333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C58CAF-598F-4FE5-B693-13ECEDBF5603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  <p:sp>
        <p:nvSpPr>
          <p:cNvPr id="8" name="文字方塊 7"/>
          <p:cNvSpPr txBox="1"/>
          <p:nvPr/>
        </p:nvSpPr>
        <p:spPr>
          <a:xfrm>
            <a:off x="714394" y="4941168"/>
            <a:ext cx="33280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0" dirty="0">
                <a:ln>
                  <a:solidFill>
                    <a:srgbClr val="FFC000"/>
                  </a:solidFill>
                </a:ln>
                <a:ea typeface="文鼎勘亭流" panose="02010609010101010101" pitchFamily="49" charset="-120"/>
              </a:rPr>
              <a:t>~</a:t>
            </a:r>
            <a:r>
              <a:rPr lang="zh-TW" altLang="en-US" sz="4400" b="0" dirty="0">
                <a:ln>
                  <a:solidFill>
                    <a:srgbClr val="FFC000"/>
                  </a:solidFill>
                </a:ln>
                <a:ea typeface="文鼎勘亭流" panose="02010609010101010101" pitchFamily="49" charset="-120"/>
              </a:rPr>
              <a:t> 吉祥物 </a:t>
            </a:r>
            <a:r>
              <a:rPr lang="en-US" altLang="zh-TW" sz="4400" b="0" dirty="0">
                <a:ln>
                  <a:solidFill>
                    <a:srgbClr val="FFC000"/>
                  </a:solidFill>
                </a:ln>
                <a:ea typeface="文鼎勘亭流" panose="02010609010101010101" pitchFamily="49" charset="-120"/>
              </a:rPr>
              <a:t>~</a:t>
            </a:r>
          </a:p>
          <a:p>
            <a:pPr algn="ctr"/>
            <a:r>
              <a:rPr lang="zh-TW" altLang="en-US" sz="4400" b="0" dirty="0">
                <a:ln>
                  <a:solidFill>
                    <a:srgbClr val="FFC000"/>
                  </a:solidFill>
                </a:ln>
                <a:ea typeface="文鼎勘亭流" panose="02010609010101010101" pitchFamily="49" charset="-120"/>
              </a:rPr>
              <a:t>坑子寶寶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17450"/>
          <a:stretch/>
        </p:blipFill>
        <p:spPr>
          <a:xfrm>
            <a:off x="4928457" y="676447"/>
            <a:ext cx="3536495" cy="4026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文字方塊 11"/>
          <p:cNvSpPr txBox="1"/>
          <p:nvPr/>
        </p:nvSpPr>
        <p:spPr>
          <a:xfrm>
            <a:off x="4941220" y="4941168"/>
            <a:ext cx="35237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a typeface="文鼎勘亭流" panose="02010609010101010101" pitchFamily="49" charset="-120"/>
              </a:rPr>
              <a:t>~</a:t>
            </a:r>
            <a:r>
              <a:rPr lang="zh-TW" altLang="en-US" sz="4400" b="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a typeface="文鼎勘亭流" panose="02010609010101010101" pitchFamily="49" charset="-120"/>
              </a:rPr>
              <a:t> 社區花 </a:t>
            </a:r>
            <a:r>
              <a:rPr lang="en-US" altLang="zh-TW" sz="4400" b="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a typeface="文鼎勘亭流" panose="02010609010101010101" pitchFamily="49" charset="-120"/>
              </a:rPr>
              <a:t>~</a:t>
            </a:r>
          </a:p>
          <a:p>
            <a:pPr algn="ctr"/>
            <a:r>
              <a:rPr lang="zh-TW" altLang="en-US" sz="4400" b="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a typeface="文鼎勘亭流" panose="02010609010101010101" pitchFamily="49" charset="-120"/>
              </a:rPr>
              <a:t>桃金孃</a:t>
            </a:r>
            <a:endParaRPr lang="zh-TW" altLang="en-US" b="0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a typeface="文鼎勘亭流" panose="02010609010101010101" pitchFamily="49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988" y="6341169"/>
            <a:ext cx="9138696" cy="518205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988" y="-34047"/>
            <a:ext cx="9138696" cy="518205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135" y="697911"/>
            <a:ext cx="3636076" cy="4130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329" y="710015"/>
            <a:ext cx="3735689" cy="4106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239" y="706395"/>
            <a:ext cx="3759869" cy="41134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000" y="714849"/>
            <a:ext cx="3784346" cy="4096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628" y="706605"/>
            <a:ext cx="3835090" cy="41130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2910" y="571480"/>
            <a:ext cx="4000527" cy="4383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108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/>
          <a:stretch>
            <a:fillRect/>
          </a:stretch>
        </p:blipFill>
        <p:spPr>
          <a:xfrm>
            <a:off x="10572792" y="5715016"/>
            <a:ext cx="304800" cy="304800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22869" y="676447"/>
            <a:ext cx="3542083" cy="40119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22870" y="676447"/>
            <a:ext cx="3542082" cy="40119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22870" y="676447"/>
            <a:ext cx="3542082" cy="4011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22871" y="676447"/>
            <a:ext cx="3542081" cy="4011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22871" y="676447"/>
            <a:ext cx="3542081" cy="4011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22869" y="676447"/>
            <a:ext cx="3542083" cy="4029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2" name="向下箭號 31"/>
          <p:cNvSpPr/>
          <p:nvPr/>
        </p:nvSpPr>
        <p:spPr>
          <a:xfrm>
            <a:off x="10358478" y="1214422"/>
            <a:ext cx="785818" cy="12144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8319645"/>
      </p:ext>
    </p:extLst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30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/>
      <p:bldP spid="12" grpId="0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4687" y="476672"/>
            <a:ext cx="8674626" cy="6016436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C58CAF-598F-4FE5-B693-13ECEDBF5603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988" y="6341169"/>
            <a:ext cx="9138696" cy="518205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988" y="-34047"/>
            <a:ext cx="9138696" cy="51820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562" y="499339"/>
            <a:ext cx="8674626" cy="592945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121" y="652786"/>
            <a:ext cx="4221575" cy="284173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78" y="617686"/>
            <a:ext cx="3851920" cy="288894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57" y="3669487"/>
            <a:ext cx="3936607" cy="2607363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606" y="3647970"/>
            <a:ext cx="3936607" cy="2607363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3" y="475232"/>
            <a:ext cx="9144766" cy="5954164"/>
          </a:xfrm>
          <a:prstGeom prst="rect">
            <a:avLst/>
          </a:prstGeom>
        </p:spPr>
      </p:pic>
      <p:pic>
        <p:nvPicPr>
          <p:cNvPr id="15" name="11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/>
          <a:stretch>
            <a:fillRect/>
          </a:stretch>
        </p:blipFill>
        <p:spPr>
          <a:xfrm>
            <a:off x="9929850" y="642939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02944"/>
      </p:ext>
    </p:extLst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14943</TotalTime>
  <Words>363</Words>
  <Application>Microsoft Office PowerPoint</Application>
  <PresentationFormat>如螢幕大小 (4:3)</PresentationFormat>
  <Paragraphs>51</Paragraphs>
  <Slides>5</Slides>
  <Notes>5</Notes>
  <HiddenSlides>0</HiddenSlides>
  <MMClips>4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6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Administrator</cp:lastModifiedBy>
  <cp:revision>886</cp:revision>
  <cp:lastPrinted>2016-07-27T23:32:40Z</cp:lastPrinted>
  <dcterms:created xsi:type="dcterms:W3CDTF">2009-11-13T02:06:24Z</dcterms:created>
  <dcterms:modified xsi:type="dcterms:W3CDTF">2018-11-05T11:04:22Z</dcterms:modified>
</cp:coreProperties>
</file>